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diagrams/layout3.xml" ContentType="application/vnd.openxmlformats-officedocument.drawingml.diagramLayout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Override PartName="/ppt/diagrams/colors2.xml" ContentType="application/vnd.openxmlformats-officedocument.drawingml.diagramColors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diagrams/drawing3.xml" ContentType="application/vnd.ms-office.drawingml.diagramDrawing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  <Override PartName="/ppt/diagrams/layout2.xml" ContentType="application/vnd.openxmlformats-officedocument.drawingml.diagramLayout+xml"/>
  <Override PartName="/ppt/diagrams/data3.xml" ContentType="application/vnd.openxmlformats-officedocument.drawingml.diagramData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278" r:id="rId2"/>
    <p:sldId id="269" r:id="rId3"/>
    <p:sldId id="323" r:id="rId4"/>
    <p:sldId id="287" r:id="rId5"/>
    <p:sldId id="298" r:id="rId6"/>
    <p:sldId id="299" r:id="rId7"/>
    <p:sldId id="303" r:id="rId8"/>
    <p:sldId id="300" r:id="rId9"/>
    <p:sldId id="301" r:id="rId10"/>
    <p:sldId id="302" r:id="rId11"/>
    <p:sldId id="305" r:id="rId12"/>
    <p:sldId id="304" r:id="rId13"/>
    <p:sldId id="308" r:id="rId14"/>
    <p:sldId id="290" r:id="rId15"/>
    <p:sldId id="272" r:id="rId16"/>
    <p:sldId id="291" r:id="rId17"/>
    <p:sldId id="307" r:id="rId18"/>
    <p:sldId id="309" r:id="rId19"/>
    <p:sldId id="310" r:id="rId20"/>
    <p:sldId id="311" r:id="rId21"/>
    <p:sldId id="312" r:id="rId22"/>
    <p:sldId id="313" r:id="rId23"/>
    <p:sldId id="314" r:id="rId24"/>
    <p:sldId id="315" r:id="rId25"/>
    <p:sldId id="320" r:id="rId26"/>
    <p:sldId id="321" r:id="rId27"/>
    <p:sldId id="288" r:id="rId28"/>
    <p:sldId id="346" r:id="rId29"/>
    <p:sldId id="347" r:id="rId30"/>
    <p:sldId id="260" r:id="rId31"/>
    <p:sldId id="348" r:id="rId32"/>
    <p:sldId id="258" r:id="rId33"/>
    <p:sldId id="318" r:id="rId34"/>
    <p:sldId id="319" r:id="rId35"/>
    <p:sldId id="275" r:id="rId36"/>
    <p:sldId id="274" r:id="rId37"/>
    <p:sldId id="326" r:id="rId38"/>
    <p:sldId id="328" r:id="rId39"/>
    <p:sldId id="329" r:id="rId40"/>
    <p:sldId id="327" r:id="rId41"/>
    <p:sldId id="330" r:id="rId42"/>
    <p:sldId id="331" r:id="rId43"/>
    <p:sldId id="332" r:id="rId44"/>
    <p:sldId id="267" r:id="rId45"/>
    <p:sldId id="270" r:id="rId46"/>
    <p:sldId id="333" r:id="rId47"/>
    <p:sldId id="334" r:id="rId48"/>
    <p:sldId id="335" r:id="rId49"/>
    <p:sldId id="336" r:id="rId50"/>
    <p:sldId id="337" r:id="rId51"/>
    <p:sldId id="324" r:id="rId52"/>
    <p:sldId id="339" r:id="rId53"/>
    <p:sldId id="340" r:id="rId54"/>
    <p:sldId id="338" r:id="rId55"/>
    <p:sldId id="345" r:id="rId56"/>
    <p:sldId id="289" r:id="rId57"/>
    <p:sldId id="341" r:id="rId58"/>
    <p:sldId id="292" r:id="rId59"/>
    <p:sldId id="293" r:id="rId60"/>
    <p:sldId id="294" r:id="rId61"/>
    <p:sldId id="295" r:id="rId62"/>
    <p:sldId id="296" r:id="rId63"/>
    <p:sldId id="342" r:id="rId64"/>
    <p:sldId id="285" r:id="rId65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32" autoAdjust="0"/>
    <p:restoredTop sz="94660"/>
  </p:normalViewPr>
  <p:slideViewPr>
    <p:cSldViewPr>
      <p:cViewPr varScale="1">
        <p:scale>
          <a:sx n="81" d="100"/>
          <a:sy n="81" d="100"/>
        </p:scale>
        <p:origin x="-118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4350"/>
    </p:cViewPr>
  </p:sorter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89FFBCE-BB84-4BBD-BC48-8247A05658E5}" type="doc">
      <dgm:prSet loTypeId="urn:microsoft.com/office/officeart/2005/8/layout/cycle6" loCatId="relationship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zh-CN" altLang="en-US"/>
        </a:p>
      </dgm:t>
    </dgm:pt>
    <dgm:pt modelId="{997CE759-B83B-4FF4-A93A-DF62AF2A898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业务平台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D7F128E5-B64D-4290-B5D2-1C5556BF3F46}" type="parTrans" cxnId="{10365196-0D14-4537-8AC8-4D144375730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57FE6C79-D59E-4815-89EE-4E10FC417BB0}" type="sibTrans" cxnId="{10365196-0D14-4537-8AC8-4D1443757304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B2A13CFD-AD96-4B1A-88A6-79A333F3A3A9}">
      <dgm:prSet phldrT="[文本]"/>
      <dgm:spPr/>
      <dgm:t>
        <a:bodyPr vert="eaVert"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系统架构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1E4AC663-B30E-4E26-A500-B29695C62478}" type="parTrans" cxnId="{8232D7ED-6153-4253-A1D0-BDE443003F5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32D3204E-0E66-4C60-8593-6041438D21DB}" type="sibTrans" cxnId="{8232D7ED-6153-4253-A1D0-BDE443003F5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ADBC8BDA-66B1-4F80-90A9-65BEA6FA34D0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技术平台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6E24BDFC-7336-4980-B1B1-5E9C06E6040F}" type="parTrans" cxnId="{0033D75C-CC38-4697-A1B2-26DE7D327A2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D19270D-D826-4F21-B731-8A5A84CF046B}" type="sibTrans" cxnId="{0033D75C-CC38-4697-A1B2-26DE7D327A28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2D08209-1504-4D85-8E2C-45D478DCC4EA}">
      <dgm:prSet phldrT="[文本]"/>
      <dgm:spPr/>
      <dgm:t>
        <a:bodyPr vert="eaVert"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业务架构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321C24CA-44A1-4992-A37B-49F1FC57B6DC}" type="parTrans" cxnId="{95F27739-4F97-4735-A8DA-910A45A1C9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4CC07ECA-9D54-4837-94BF-685E7B68F6B7}" type="sibTrans" cxnId="{95F27739-4F97-4735-A8DA-910A45A1C9D6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EA2BE20C-338A-46DB-AD17-EB3B7A2EF993}" type="pres">
      <dgm:prSet presAssocID="{F89FFBCE-BB84-4BBD-BC48-8247A05658E5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C547545A-9F00-4866-A796-EA1D11B80A72}" type="pres">
      <dgm:prSet presAssocID="{997CE759-B83B-4FF4-A93A-DF62AF2A8980}" presName="node" presStyleLbl="node1" presStyleIdx="0" presStyleCnt="4" custScaleY="6775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4DF8CA-C664-41DD-9613-55288AA1747E}" type="pres">
      <dgm:prSet presAssocID="{997CE759-B83B-4FF4-A93A-DF62AF2A8980}" presName="spNode" presStyleCnt="0"/>
      <dgm:spPr/>
    </dgm:pt>
    <dgm:pt modelId="{7300F19C-3F5E-4D43-96CD-884DC70D29AD}" type="pres">
      <dgm:prSet presAssocID="{57FE6C79-D59E-4815-89EE-4E10FC417BB0}" presName="sibTrans" presStyleLbl="sibTrans1D1" presStyleIdx="0" presStyleCnt="4"/>
      <dgm:spPr/>
      <dgm:t>
        <a:bodyPr/>
        <a:lstStyle/>
        <a:p>
          <a:endParaRPr lang="zh-CN" altLang="en-US"/>
        </a:p>
      </dgm:t>
    </dgm:pt>
    <dgm:pt modelId="{E0A8AF66-C011-4DF6-B324-22B0FF053B15}" type="pres">
      <dgm:prSet presAssocID="{B2A13CFD-AD96-4B1A-88A6-79A333F3A3A9}" presName="node" presStyleLbl="node1" presStyleIdx="1" presStyleCnt="4" custScaleX="46558" custScaleY="169020" custRadScaleRad="131248" custRadScaleInc="138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9FFCAC7-A84A-49BD-84F1-11B0725FEC72}" type="pres">
      <dgm:prSet presAssocID="{B2A13CFD-AD96-4B1A-88A6-79A333F3A3A9}" presName="spNode" presStyleCnt="0"/>
      <dgm:spPr/>
    </dgm:pt>
    <dgm:pt modelId="{44D04ABF-018B-4FEB-9462-9FD8D06B34D2}" type="pres">
      <dgm:prSet presAssocID="{32D3204E-0E66-4C60-8593-6041438D21DB}" presName="sibTrans" presStyleLbl="sibTrans1D1" presStyleIdx="1" presStyleCnt="4"/>
      <dgm:spPr/>
      <dgm:t>
        <a:bodyPr/>
        <a:lstStyle/>
        <a:p>
          <a:endParaRPr lang="zh-CN" altLang="en-US"/>
        </a:p>
      </dgm:t>
    </dgm:pt>
    <dgm:pt modelId="{CFCCED1D-801A-4E17-B6ED-D0CA18F2E505}" type="pres">
      <dgm:prSet presAssocID="{ADBC8BDA-66B1-4F80-90A9-65BEA6FA34D0}" presName="node" presStyleLbl="node1" presStyleIdx="2" presStyleCnt="4" custScaleY="62356" custRadScaleRad="100026" custRadScaleInc="-4351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C183718-C1B0-4B8A-9940-868A12E532EC}" type="pres">
      <dgm:prSet presAssocID="{ADBC8BDA-66B1-4F80-90A9-65BEA6FA34D0}" presName="spNode" presStyleCnt="0"/>
      <dgm:spPr/>
    </dgm:pt>
    <dgm:pt modelId="{744CB100-76FF-4C84-851E-34466F11C717}" type="pres">
      <dgm:prSet presAssocID="{1D19270D-D826-4F21-B731-8A5A84CF046B}" presName="sibTrans" presStyleLbl="sibTrans1D1" presStyleIdx="2" presStyleCnt="4"/>
      <dgm:spPr/>
      <dgm:t>
        <a:bodyPr/>
        <a:lstStyle/>
        <a:p>
          <a:endParaRPr lang="zh-CN" altLang="en-US"/>
        </a:p>
      </dgm:t>
    </dgm:pt>
    <dgm:pt modelId="{91FF3EE6-0B20-407C-ABCF-188DAACB2917}" type="pres">
      <dgm:prSet presAssocID="{62D08209-1504-4D85-8E2C-45D478DCC4EA}" presName="node" presStyleLbl="node1" presStyleIdx="3" presStyleCnt="4" custScaleX="48142" custScaleY="182934" custRadScaleRad="129352" custRadScaleInc="480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5634F3C-8A5E-4D3F-9CAF-4F9B5F262307}" type="pres">
      <dgm:prSet presAssocID="{62D08209-1504-4D85-8E2C-45D478DCC4EA}" presName="spNode" presStyleCnt="0"/>
      <dgm:spPr/>
    </dgm:pt>
    <dgm:pt modelId="{809D0F13-FFBA-4D1C-A196-8D09EFB5DBB7}" type="pres">
      <dgm:prSet presAssocID="{4CC07ECA-9D54-4837-94BF-685E7B68F6B7}" presName="sibTrans" presStyleLbl="sibTrans1D1" presStyleIdx="3" presStyleCnt="4"/>
      <dgm:spPr/>
      <dgm:t>
        <a:bodyPr/>
        <a:lstStyle/>
        <a:p>
          <a:endParaRPr lang="zh-CN" altLang="en-US"/>
        </a:p>
      </dgm:t>
    </dgm:pt>
  </dgm:ptLst>
  <dgm:cxnLst>
    <dgm:cxn modelId="{0033D75C-CC38-4697-A1B2-26DE7D327A28}" srcId="{F89FFBCE-BB84-4BBD-BC48-8247A05658E5}" destId="{ADBC8BDA-66B1-4F80-90A9-65BEA6FA34D0}" srcOrd="2" destOrd="0" parTransId="{6E24BDFC-7336-4980-B1B1-5E9C06E6040F}" sibTransId="{1D19270D-D826-4F21-B731-8A5A84CF046B}"/>
    <dgm:cxn modelId="{AEF9DDAC-3224-46F6-8745-9FC6B0C2FE2B}" type="presOf" srcId="{4CC07ECA-9D54-4837-94BF-685E7B68F6B7}" destId="{809D0F13-FFBA-4D1C-A196-8D09EFB5DBB7}" srcOrd="0" destOrd="0" presId="urn:microsoft.com/office/officeart/2005/8/layout/cycle6"/>
    <dgm:cxn modelId="{10365196-0D14-4537-8AC8-4D1443757304}" srcId="{F89FFBCE-BB84-4BBD-BC48-8247A05658E5}" destId="{997CE759-B83B-4FF4-A93A-DF62AF2A8980}" srcOrd="0" destOrd="0" parTransId="{D7F128E5-B64D-4290-B5D2-1C5556BF3F46}" sibTransId="{57FE6C79-D59E-4815-89EE-4E10FC417BB0}"/>
    <dgm:cxn modelId="{132D859A-5AFD-48C4-A0E7-42066FD0564B}" type="presOf" srcId="{1D19270D-D826-4F21-B731-8A5A84CF046B}" destId="{744CB100-76FF-4C84-851E-34466F11C717}" srcOrd="0" destOrd="0" presId="urn:microsoft.com/office/officeart/2005/8/layout/cycle6"/>
    <dgm:cxn modelId="{8E8694D6-F183-4F5B-B0AA-7F2BD959F5B1}" type="presOf" srcId="{32D3204E-0E66-4C60-8593-6041438D21DB}" destId="{44D04ABF-018B-4FEB-9462-9FD8D06B34D2}" srcOrd="0" destOrd="0" presId="urn:microsoft.com/office/officeart/2005/8/layout/cycle6"/>
    <dgm:cxn modelId="{188934E1-687B-452E-BFB0-842E2A8DB1D6}" type="presOf" srcId="{997CE759-B83B-4FF4-A93A-DF62AF2A8980}" destId="{C547545A-9F00-4866-A796-EA1D11B80A72}" srcOrd="0" destOrd="0" presId="urn:microsoft.com/office/officeart/2005/8/layout/cycle6"/>
    <dgm:cxn modelId="{6AB0E107-FC16-4097-A137-66138C6CD93D}" type="presOf" srcId="{B2A13CFD-AD96-4B1A-88A6-79A333F3A3A9}" destId="{E0A8AF66-C011-4DF6-B324-22B0FF053B15}" srcOrd="0" destOrd="0" presId="urn:microsoft.com/office/officeart/2005/8/layout/cycle6"/>
    <dgm:cxn modelId="{95D3C883-5216-4F0B-8A73-B016D7497176}" type="presOf" srcId="{ADBC8BDA-66B1-4F80-90A9-65BEA6FA34D0}" destId="{CFCCED1D-801A-4E17-B6ED-D0CA18F2E505}" srcOrd="0" destOrd="0" presId="urn:microsoft.com/office/officeart/2005/8/layout/cycle6"/>
    <dgm:cxn modelId="{E123740D-C59D-415D-AFB3-3605AD3BD6C7}" type="presOf" srcId="{57FE6C79-D59E-4815-89EE-4E10FC417BB0}" destId="{7300F19C-3F5E-4D43-96CD-884DC70D29AD}" srcOrd="0" destOrd="0" presId="urn:microsoft.com/office/officeart/2005/8/layout/cycle6"/>
    <dgm:cxn modelId="{95F27739-4F97-4735-A8DA-910A45A1C9D6}" srcId="{F89FFBCE-BB84-4BBD-BC48-8247A05658E5}" destId="{62D08209-1504-4D85-8E2C-45D478DCC4EA}" srcOrd="3" destOrd="0" parTransId="{321C24CA-44A1-4992-A37B-49F1FC57B6DC}" sibTransId="{4CC07ECA-9D54-4837-94BF-685E7B68F6B7}"/>
    <dgm:cxn modelId="{7C36DE42-B5B6-4411-B919-6350798D2A3C}" type="presOf" srcId="{F89FFBCE-BB84-4BBD-BC48-8247A05658E5}" destId="{EA2BE20C-338A-46DB-AD17-EB3B7A2EF993}" srcOrd="0" destOrd="0" presId="urn:microsoft.com/office/officeart/2005/8/layout/cycle6"/>
    <dgm:cxn modelId="{36E2BD65-3DC1-4FA0-84BA-F333DDB644B9}" type="presOf" srcId="{62D08209-1504-4D85-8E2C-45D478DCC4EA}" destId="{91FF3EE6-0B20-407C-ABCF-188DAACB2917}" srcOrd="0" destOrd="0" presId="urn:microsoft.com/office/officeart/2005/8/layout/cycle6"/>
    <dgm:cxn modelId="{8232D7ED-6153-4253-A1D0-BDE443003F57}" srcId="{F89FFBCE-BB84-4BBD-BC48-8247A05658E5}" destId="{B2A13CFD-AD96-4B1A-88A6-79A333F3A3A9}" srcOrd="1" destOrd="0" parTransId="{1E4AC663-B30E-4E26-A500-B29695C62478}" sibTransId="{32D3204E-0E66-4C60-8593-6041438D21DB}"/>
    <dgm:cxn modelId="{4D1946F6-3B99-43C5-AC04-288F1814DDF3}" type="presParOf" srcId="{EA2BE20C-338A-46DB-AD17-EB3B7A2EF993}" destId="{C547545A-9F00-4866-A796-EA1D11B80A72}" srcOrd="0" destOrd="0" presId="urn:microsoft.com/office/officeart/2005/8/layout/cycle6"/>
    <dgm:cxn modelId="{9998CDC1-8838-464C-AAEA-43DB58DF827C}" type="presParOf" srcId="{EA2BE20C-338A-46DB-AD17-EB3B7A2EF993}" destId="{234DF8CA-C664-41DD-9613-55288AA1747E}" srcOrd="1" destOrd="0" presId="urn:microsoft.com/office/officeart/2005/8/layout/cycle6"/>
    <dgm:cxn modelId="{51817D02-A45D-4B3D-89FF-3777F5062D75}" type="presParOf" srcId="{EA2BE20C-338A-46DB-AD17-EB3B7A2EF993}" destId="{7300F19C-3F5E-4D43-96CD-884DC70D29AD}" srcOrd="2" destOrd="0" presId="urn:microsoft.com/office/officeart/2005/8/layout/cycle6"/>
    <dgm:cxn modelId="{F379492E-AADA-4656-8261-35E5938D5713}" type="presParOf" srcId="{EA2BE20C-338A-46DB-AD17-EB3B7A2EF993}" destId="{E0A8AF66-C011-4DF6-B324-22B0FF053B15}" srcOrd="3" destOrd="0" presId="urn:microsoft.com/office/officeart/2005/8/layout/cycle6"/>
    <dgm:cxn modelId="{48667818-B219-4419-AE1E-316FE6E369D4}" type="presParOf" srcId="{EA2BE20C-338A-46DB-AD17-EB3B7A2EF993}" destId="{A9FFCAC7-A84A-49BD-84F1-11B0725FEC72}" srcOrd="4" destOrd="0" presId="urn:microsoft.com/office/officeart/2005/8/layout/cycle6"/>
    <dgm:cxn modelId="{3B455324-DE08-4EEC-8B4F-6AC75501D091}" type="presParOf" srcId="{EA2BE20C-338A-46DB-AD17-EB3B7A2EF993}" destId="{44D04ABF-018B-4FEB-9462-9FD8D06B34D2}" srcOrd="5" destOrd="0" presId="urn:microsoft.com/office/officeart/2005/8/layout/cycle6"/>
    <dgm:cxn modelId="{A75AF3D1-41C3-4822-AAD7-9D602F834AD1}" type="presParOf" srcId="{EA2BE20C-338A-46DB-AD17-EB3B7A2EF993}" destId="{CFCCED1D-801A-4E17-B6ED-D0CA18F2E505}" srcOrd="6" destOrd="0" presId="urn:microsoft.com/office/officeart/2005/8/layout/cycle6"/>
    <dgm:cxn modelId="{7E658E9A-64CE-4E2C-A5B8-164A61B04D91}" type="presParOf" srcId="{EA2BE20C-338A-46DB-AD17-EB3B7A2EF993}" destId="{9C183718-C1B0-4B8A-9940-868A12E532EC}" srcOrd="7" destOrd="0" presId="urn:microsoft.com/office/officeart/2005/8/layout/cycle6"/>
    <dgm:cxn modelId="{5AFA5949-28B0-41BD-9857-4E1FFB431E63}" type="presParOf" srcId="{EA2BE20C-338A-46DB-AD17-EB3B7A2EF993}" destId="{744CB100-76FF-4C84-851E-34466F11C717}" srcOrd="8" destOrd="0" presId="urn:microsoft.com/office/officeart/2005/8/layout/cycle6"/>
    <dgm:cxn modelId="{C058AD12-DDA6-4BEB-A52F-0015985D8E34}" type="presParOf" srcId="{EA2BE20C-338A-46DB-AD17-EB3B7A2EF993}" destId="{91FF3EE6-0B20-407C-ABCF-188DAACB2917}" srcOrd="9" destOrd="0" presId="urn:microsoft.com/office/officeart/2005/8/layout/cycle6"/>
    <dgm:cxn modelId="{4BF3079C-3BAC-4364-8655-C8EB03AC1F32}" type="presParOf" srcId="{EA2BE20C-338A-46DB-AD17-EB3B7A2EF993}" destId="{25634F3C-8A5E-4D3F-9CAF-4F9B5F262307}" srcOrd="10" destOrd="0" presId="urn:microsoft.com/office/officeart/2005/8/layout/cycle6"/>
    <dgm:cxn modelId="{53A24C58-A4AC-4EB8-8699-9C30CE4307F4}" type="presParOf" srcId="{EA2BE20C-338A-46DB-AD17-EB3B7A2EF993}" destId="{809D0F13-FFBA-4D1C-A196-8D09EFB5DBB7}" srcOrd="11" destOrd="0" presId="urn:microsoft.com/office/officeart/2005/8/layout/cycle6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0FA4A34-6795-4FF9-93E2-D74D7916ED74}" type="doc">
      <dgm:prSet loTypeId="urn:microsoft.com/office/officeart/2005/8/layout/matrix1" loCatId="matrix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7DBECED1-C2DB-4435-BB72-677C993721A0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快</a:t>
          </a:r>
          <a:endParaRPr lang="zh-CN" alt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198741CE-0A30-4B14-B0A7-00292CAE1918}" type="parTrans" cxnId="{125A2D62-BECE-4671-8BB1-9923DB212554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E51B9569-C82B-4DCF-9AA5-6BFCC9E88675}" type="sibTrans" cxnId="{125A2D62-BECE-4671-8BB1-9923DB212554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45D18463-A6AB-430D-9E12-49222EB73363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低</a:t>
          </a:r>
          <a:endParaRPr lang="zh-CN" alt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D3DF2E6-5E45-4DF6-B006-7215763CAF46}" type="parTrans" cxnId="{2EA300CD-13B5-45A0-82D3-FF5A110A9DCB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1205B79D-0E66-470B-9375-5D9A0580459C}" type="sibTrans" cxnId="{2EA300CD-13B5-45A0-82D3-FF5A110A9DCB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C1F44C0E-3D66-4A07-8113-45495BE3A45E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稳</a:t>
          </a:r>
          <a:endParaRPr lang="zh-CN" alt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526B3959-68F9-4F5B-B20A-0F45167DF6C6}" type="parTrans" cxnId="{7B941CB8-1543-43E2-AA2B-0BD4A154C354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EB4DDEC0-ABD1-4903-B5E7-361D8139AE1F}" type="sibTrans" cxnId="{7B941CB8-1543-43E2-AA2B-0BD4A154C354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8CE23D94-84D9-4453-9335-F97E2C3D2730}">
      <dgm:prSet phldrT="[文本]" custT="1"/>
      <dgm:spPr/>
      <dgm:t>
        <a:bodyPr/>
        <a:lstStyle/>
        <a:p>
          <a:r>
            <a:rPr lang="zh-CN" altLang="en-US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大</a:t>
          </a:r>
          <a:endParaRPr lang="zh-CN" alt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E1F4135A-0240-4E26-A498-8F86D20DDD7F}" type="parTrans" cxnId="{B5919B16-3767-440D-9D19-12C8E764A108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94C9FD6-66E8-4B20-9962-0C62B8165E39}" type="sibTrans" cxnId="{B5919B16-3767-440D-9D19-12C8E764A108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73A24E15-7C9E-4839-BDAF-5196F9E90898}">
      <dgm:prSet phldrT="[文本]" custT="1"/>
      <dgm:spPr/>
      <dgm:t>
        <a:bodyPr/>
        <a:lstStyle/>
        <a:p>
          <a:endParaRPr lang="zh-CN" altLang="en-US" sz="20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25BF1153-DA8B-4EC2-A0CA-BBE50AC75BA2}" type="sibTrans" cxnId="{94F00A68-CE32-4788-8E70-5F774658F0B0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646A4DD4-4887-4E20-993D-64599EDE7B98}" type="parTrans" cxnId="{94F00A68-CE32-4788-8E70-5F774658F0B0}">
      <dgm:prSet/>
      <dgm:spPr/>
      <dgm:t>
        <a:bodyPr/>
        <a:lstStyle/>
        <a:p>
          <a:endParaRPr lang="zh-CN" altLang="en-US" sz="200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gm:t>
    </dgm:pt>
    <dgm:pt modelId="{D6CF7EAE-E777-4E8C-AFE1-633448D0DA53}" type="pres">
      <dgm:prSet presAssocID="{B0FA4A34-6795-4FF9-93E2-D74D7916ED74}" presName="diagram" presStyleCnt="0">
        <dgm:presLayoutVars>
          <dgm:chMax val="1"/>
          <dgm:dir/>
          <dgm:animLvl val="ctr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DE6EF8C-596C-44C0-BD56-0332330139A7}" type="pres">
      <dgm:prSet presAssocID="{B0FA4A34-6795-4FF9-93E2-D74D7916ED74}" presName="matrix" presStyleCnt="0"/>
      <dgm:spPr/>
    </dgm:pt>
    <dgm:pt modelId="{723D55DD-67F2-4243-AFA7-8ED5AC80925B}" type="pres">
      <dgm:prSet presAssocID="{B0FA4A34-6795-4FF9-93E2-D74D7916ED74}" presName="tile1" presStyleLbl="node1" presStyleIdx="0" presStyleCnt="4"/>
      <dgm:spPr/>
      <dgm:t>
        <a:bodyPr/>
        <a:lstStyle/>
        <a:p>
          <a:endParaRPr lang="zh-CN" altLang="en-US"/>
        </a:p>
      </dgm:t>
    </dgm:pt>
    <dgm:pt modelId="{E918BEF8-CB04-4C45-A578-BCB8F73B55F0}" type="pres">
      <dgm:prSet presAssocID="{B0FA4A34-6795-4FF9-93E2-D74D7916ED74}" presName="tile1text" presStyleLbl="node1" presStyleIdx="0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E9F19F1-F2D7-4C06-B3CF-A5E6AB519818}" type="pres">
      <dgm:prSet presAssocID="{B0FA4A34-6795-4FF9-93E2-D74D7916ED74}" presName="tile2" presStyleLbl="node1" presStyleIdx="1" presStyleCnt="4"/>
      <dgm:spPr/>
      <dgm:t>
        <a:bodyPr/>
        <a:lstStyle/>
        <a:p>
          <a:endParaRPr lang="zh-CN" altLang="en-US"/>
        </a:p>
      </dgm:t>
    </dgm:pt>
    <dgm:pt modelId="{81E20A61-988D-4AA1-82AD-D47E343920DB}" type="pres">
      <dgm:prSet presAssocID="{B0FA4A34-6795-4FF9-93E2-D74D7916ED74}" presName="tile2text" presStyleLbl="node1" presStyleIdx="1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659C931-CA0A-4F3A-962B-2845F37EB3FE}" type="pres">
      <dgm:prSet presAssocID="{B0FA4A34-6795-4FF9-93E2-D74D7916ED74}" presName="tile3" presStyleLbl="node1" presStyleIdx="2" presStyleCnt="4"/>
      <dgm:spPr/>
      <dgm:t>
        <a:bodyPr/>
        <a:lstStyle/>
        <a:p>
          <a:endParaRPr lang="zh-CN" altLang="en-US"/>
        </a:p>
      </dgm:t>
    </dgm:pt>
    <dgm:pt modelId="{AE926B57-02C9-4191-B28D-5FFFBE43D69C}" type="pres">
      <dgm:prSet presAssocID="{B0FA4A34-6795-4FF9-93E2-D74D7916ED74}" presName="tile3text" presStyleLbl="node1" presStyleIdx="2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32DCE03-E595-436A-BFF6-366312529058}" type="pres">
      <dgm:prSet presAssocID="{B0FA4A34-6795-4FF9-93E2-D74D7916ED74}" presName="tile4" presStyleLbl="node1" presStyleIdx="3" presStyleCnt="4"/>
      <dgm:spPr/>
      <dgm:t>
        <a:bodyPr/>
        <a:lstStyle/>
        <a:p>
          <a:endParaRPr lang="zh-CN" altLang="en-US"/>
        </a:p>
      </dgm:t>
    </dgm:pt>
    <dgm:pt modelId="{37953255-A361-42EB-AE13-7F1C842FB14E}" type="pres">
      <dgm:prSet presAssocID="{B0FA4A34-6795-4FF9-93E2-D74D7916ED74}" presName="tile4text" presStyleLbl="node1" presStyleIdx="3" presStyleCnt="4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406DF27-1D5D-4D07-9466-599B5084C790}" type="pres">
      <dgm:prSet presAssocID="{B0FA4A34-6795-4FF9-93E2-D74D7916ED74}" presName="centerTile" presStyleLbl="fgShp" presStyleIdx="0" presStyleCnt="1" custScaleX="27778" custScaleY="51611">
        <dgm:presLayoutVars>
          <dgm:chMax val="0"/>
          <dgm:chPref val="0"/>
        </dgm:presLayoutVars>
      </dgm:prSet>
      <dgm:spPr>
        <a:prstGeom prst="ellipse">
          <a:avLst/>
        </a:prstGeom>
      </dgm:spPr>
      <dgm:t>
        <a:bodyPr/>
        <a:lstStyle/>
        <a:p>
          <a:endParaRPr lang="zh-CN" altLang="en-US"/>
        </a:p>
      </dgm:t>
    </dgm:pt>
  </dgm:ptLst>
  <dgm:cxnLst>
    <dgm:cxn modelId="{70E9EA15-7FC8-4DE3-A675-482ECFD6E281}" type="presOf" srcId="{7DBECED1-C2DB-4435-BB72-677C993721A0}" destId="{E918BEF8-CB04-4C45-A578-BCB8F73B55F0}" srcOrd="1" destOrd="0" presId="urn:microsoft.com/office/officeart/2005/8/layout/matrix1"/>
    <dgm:cxn modelId="{A08A876E-FBBD-4E00-8F64-1E61A091D51F}" type="presOf" srcId="{45D18463-A6AB-430D-9E12-49222EB73363}" destId="{81E20A61-988D-4AA1-82AD-D47E343920DB}" srcOrd="1" destOrd="0" presId="urn:microsoft.com/office/officeart/2005/8/layout/matrix1"/>
    <dgm:cxn modelId="{B5919B16-3767-440D-9D19-12C8E764A108}" srcId="{73A24E15-7C9E-4839-BDAF-5196F9E90898}" destId="{8CE23D94-84D9-4453-9335-F97E2C3D2730}" srcOrd="3" destOrd="0" parTransId="{E1F4135A-0240-4E26-A498-8F86D20DDD7F}" sibTransId="{694C9FD6-66E8-4B20-9962-0C62B8165E39}"/>
    <dgm:cxn modelId="{125A2D62-BECE-4671-8BB1-9923DB212554}" srcId="{73A24E15-7C9E-4839-BDAF-5196F9E90898}" destId="{7DBECED1-C2DB-4435-BB72-677C993721A0}" srcOrd="0" destOrd="0" parTransId="{198741CE-0A30-4B14-B0A7-00292CAE1918}" sibTransId="{E51B9569-C82B-4DCF-9AA5-6BFCC9E88675}"/>
    <dgm:cxn modelId="{66A7274C-FBA3-4A6F-BCD8-9F7A5ACEB900}" type="presOf" srcId="{8CE23D94-84D9-4453-9335-F97E2C3D2730}" destId="{37953255-A361-42EB-AE13-7F1C842FB14E}" srcOrd="1" destOrd="0" presId="urn:microsoft.com/office/officeart/2005/8/layout/matrix1"/>
    <dgm:cxn modelId="{94F00A68-CE32-4788-8E70-5F774658F0B0}" srcId="{B0FA4A34-6795-4FF9-93E2-D74D7916ED74}" destId="{73A24E15-7C9E-4839-BDAF-5196F9E90898}" srcOrd="0" destOrd="0" parTransId="{646A4DD4-4887-4E20-993D-64599EDE7B98}" sibTransId="{25BF1153-DA8B-4EC2-A0CA-BBE50AC75BA2}"/>
    <dgm:cxn modelId="{4FA5B3E2-D4CA-4C37-9A2F-40E01658304A}" type="presOf" srcId="{7DBECED1-C2DB-4435-BB72-677C993721A0}" destId="{723D55DD-67F2-4243-AFA7-8ED5AC80925B}" srcOrd="0" destOrd="0" presId="urn:microsoft.com/office/officeart/2005/8/layout/matrix1"/>
    <dgm:cxn modelId="{DC9F2A6B-CBFA-4FD8-BC18-070714F0C8E6}" type="presOf" srcId="{C1F44C0E-3D66-4A07-8113-45495BE3A45E}" destId="{F659C931-CA0A-4F3A-962B-2845F37EB3FE}" srcOrd="0" destOrd="0" presId="urn:microsoft.com/office/officeart/2005/8/layout/matrix1"/>
    <dgm:cxn modelId="{61C0E3B9-65DF-44AA-819C-6289B9722870}" type="presOf" srcId="{B0FA4A34-6795-4FF9-93E2-D74D7916ED74}" destId="{D6CF7EAE-E777-4E8C-AFE1-633448D0DA53}" srcOrd="0" destOrd="0" presId="urn:microsoft.com/office/officeart/2005/8/layout/matrix1"/>
    <dgm:cxn modelId="{2EA300CD-13B5-45A0-82D3-FF5A110A9DCB}" srcId="{73A24E15-7C9E-4839-BDAF-5196F9E90898}" destId="{45D18463-A6AB-430D-9E12-49222EB73363}" srcOrd="1" destOrd="0" parTransId="{2D3DF2E6-5E45-4DF6-B006-7215763CAF46}" sibTransId="{1205B79D-0E66-470B-9375-5D9A0580459C}"/>
    <dgm:cxn modelId="{CC608C23-0BD4-4120-898E-3302BF90D798}" type="presOf" srcId="{C1F44C0E-3D66-4A07-8113-45495BE3A45E}" destId="{AE926B57-02C9-4191-B28D-5FFFBE43D69C}" srcOrd="1" destOrd="0" presId="urn:microsoft.com/office/officeart/2005/8/layout/matrix1"/>
    <dgm:cxn modelId="{11293D71-C59E-4D5F-9204-C024A76DE1A6}" type="presOf" srcId="{73A24E15-7C9E-4839-BDAF-5196F9E90898}" destId="{D406DF27-1D5D-4D07-9466-599B5084C790}" srcOrd="0" destOrd="0" presId="urn:microsoft.com/office/officeart/2005/8/layout/matrix1"/>
    <dgm:cxn modelId="{260D3888-2205-47D8-8B3C-DF4C2613BDBD}" type="presOf" srcId="{45D18463-A6AB-430D-9E12-49222EB73363}" destId="{9E9F19F1-F2D7-4C06-B3CF-A5E6AB519818}" srcOrd="0" destOrd="0" presId="urn:microsoft.com/office/officeart/2005/8/layout/matrix1"/>
    <dgm:cxn modelId="{7B941CB8-1543-43E2-AA2B-0BD4A154C354}" srcId="{73A24E15-7C9E-4839-BDAF-5196F9E90898}" destId="{C1F44C0E-3D66-4A07-8113-45495BE3A45E}" srcOrd="2" destOrd="0" parTransId="{526B3959-68F9-4F5B-B20A-0F45167DF6C6}" sibTransId="{EB4DDEC0-ABD1-4903-B5E7-361D8139AE1F}"/>
    <dgm:cxn modelId="{BCA59EFF-EBCD-4816-9F26-DDA8A6A49E84}" type="presOf" srcId="{8CE23D94-84D9-4453-9335-F97E2C3D2730}" destId="{A32DCE03-E595-436A-BFF6-366312529058}" srcOrd="0" destOrd="0" presId="urn:microsoft.com/office/officeart/2005/8/layout/matrix1"/>
    <dgm:cxn modelId="{CEF23538-7F1E-4DAD-A78C-07043F8CD97C}" type="presParOf" srcId="{D6CF7EAE-E777-4E8C-AFE1-633448D0DA53}" destId="{9DE6EF8C-596C-44C0-BD56-0332330139A7}" srcOrd="0" destOrd="0" presId="urn:microsoft.com/office/officeart/2005/8/layout/matrix1"/>
    <dgm:cxn modelId="{EE97B209-7F04-4BC1-934B-92EB400DCE96}" type="presParOf" srcId="{9DE6EF8C-596C-44C0-BD56-0332330139A7}" destId="{723D55DD-67F2-4243-AFA7-8ED5AC80925B}" srcOrd="0" destOrd="0" presId="urn:microsoft.com/office/officeart/2005/8/layout/matrix1"/>
    <dgm:cxn modelId="{61A38BCD-13DA-416D-AED8-4C6E3B9E2106}" type="presParOf" srcId="{9DE6EF8C-596C-44C0-BD56-0332330139A7}" destId="{E918BEF8-CB04-4C45-A578-BCB8F73B55F0}" srcOrd="1" destOrd="0" presId="urn:microsoft.com/office/officeart/2005/8/layout/matrix1"/>
    <dgm:cxn modelId="{68CEE604-2887-4212-83D2-D75327A6313A}" type="presParOf" srcId="{9DE6EF8C-596C-44C0-BD56-0332330139A7}" destId="{9E9F19F1-F2D7-4C06-B3CF-A5E6AB519818}" srcOrd="2" destOrd="0" presId="urn:microsoft.com/office/officeart/2005/8/layout/matrix1"/>
    <dgm:cxn modelId="{DF008434-5D46-44AC-9DB3-A738AB6D47BA}" type="presParOf" srcId="{9DE6EF8C-596C-44C0-BD56-0332330139A7}" destId="{81E20A61-988D-4AA1-82AD-D47E343920DB}" srcOrd="3" destOrd="0" presId="urn:microsoft.com/office/officeart/2005/8/layout/matrix1"/>
    <dgm:cxn modelId="{B2368E41-E1D6-4A1F-B9C8-DB55E1E7BCC0}" type="presParOf" srcId="{9DE6EF8C-596C-44C0-BD56-0332330139A7}" destId="{F659C931-CA0A-4F3A-962B-2845F37EB3FE}" srcOrd="4" destOrd="0" presId="urn:microsoft.com/office/officeart/2005/8/layout/matrix1"/>
    <dgm:cxn modelId="{EC6DB165-DF08-4F8A-8BBC-4A9EDE7A20CA}" type="presParOf" srcId="{9DE6EF8C-596C-44C0-BD56-0332330139A7}" destId="{AE926B57-02C9-4191-B28D-5FFFBE43D69C}" srcOrd="5" destOrd="0" presId="urn:microsoft.com/office/officeart/2005/8/layout/matrix1"/>
    <dgm:cxn modelId="{16D4004A-2D0F-429D-A3E4-684476A06A92}" type="presParOf" srcId="{9DE6EF8C-596C-44C0-BD56-0332330139A7}" destId="{A32DCE03-E595-436A-BFF6-366312529058}" srcOrd="6" destOrd="0" presId="urn:microsoft.com/office/officeart/2005/8/layout/matrix1"/>
    <dgm:cxn modelId="{44BF3704-84D1-478F-B22F-5C80DCE3FCB6}" type="presParOf" srcId="{9DE6EF8C-596C-44C0-BD56-0332330139A7}" destId="{37953255-A361-42EB-AE13-7F1C842FB14E}" srcOrd="7" destOrd="0" presId="urn:microsoft.com/office/officeart/2005/8/layout/matrix1"/>
    <dgm:cxn modelId="{4AB4F418-C2B6-4E25-803B-DDB523DA5AF1}" type="presParOf" srcId="{D6CF7EAE-E777-4E8C-AFE1-633448D0DA53}" destId="{D406DF27-1D5D-4D07-9466-599B5084C790}" srcOrd="1" destOrd="0" presId="urn:microsoft.com/office/officeart/2005/8/layout/matrix1"/>
  </dgm:cxnLst>
  <dgm:bg/>
  <dgm:whole/>
  <dgm:extLst>
    <a:ext uri="http://schemas.microsoft.com/office/drawing/2008/diagram">
      <dsp:dataModelExt xmlns:dsp="http://schemas.microsoft.com/office/drawing/2008/diagram" xmlns="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7011537-AA29-4C1B-9C00-29B0192D7783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</dgm:pt>
    <dgm:pt modelId="{C503DF38-E14C-45C3-9436-B909E789227D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提高利用率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074A56B0-A538-4127-AEA1-3707783E582D}" type="parTrans" cxnId="{92271ED4-7748-4BF6-ACFC-E92ACA51EF1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F91C3DD0-994A-444F-A470-8ED35D107297}" type="sibTrans" cxnId="{92271ED4-7748-4BF6-ACFC-E92ACA51EF1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8C54F763-B430-4433-8A3C-549F2A827723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三去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F4F80E14-D41A-4D48-90AA-752C8C934259}" type="parTrans" cxnId="{4F06E907-3309-4AB9-89B7-17F083090CE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AC79138-9A09-4084-B740-3192D926DD1C}" type="sibTrans" cxnId="{4F06E907-3309-4AB9-89B7-17F083090CE7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676EBCCB-0735-440A-B156-AAEB100CFE57}">
      <dgm:prSet phldrT="[文本]"/>
      <dgm:spPr/>
      <dgm:t>
        <a:bodyPr/>
        <a:lstStyle/>
        <a:p>
          <a:r>
            <a:rPr lang="zh-CN" altLang="en-US" dirty="0" smtClean="0">
              <a:latin typeface="微软雅黑" pitchFamily="34" charset="-122"/>
              <a:ea typeface="微软雅黑" pitchFamily="34" charset="-122"/>
            </a:rPr>
            <a:t>业务分级</a:t>
          </a:r>
          <a:endParaRPr lang="zh-CN" altLang="en-US" dirty="0">
            <a:latin typeface="微软雅黑" pitchFamily="34" charset="-122"/>
            <a:ea typeface="微软雅黑" pitchFamily="34" charset="-122"/>
          </a:endParaRPr>
        </a:p>
      </dgm:t>
    </dgm:pt>
    <dgm:pt modelId="{C4D5CA9D-E0E9-41D6-9547-B840CA480939}" type="parTrans" cxnId="{0CFB3F28-024E-466C-B804-3FF188BBB75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13342DFF-167C-4AA4-83FC-3142DC86DBCC}" type="sibTrans" cxnId="{0CFB3F28-024E-466C-B804-3FF188BBB759}">
      <dgm:prSet/>
      <dgm:spPr/>
      <dgm:t>
        <a:bodyPr/>
        <a:lstStyle/>
        <a:p>
          <a:endParaRPr lang="zh-CN" altLang="en-US">
            <a:latin typeface="微软雅黑" pitchFamily="34" charset="-122"/>
            <a:ea typeface="微软雅黑" pitchFamily="34" charset="-122"/>
          </a:endParaRPr>
        </a:p>
      </dgm:t>
    </dgm:pt>
    <dgm:pt modelId="{C443E499-F41E-4BB0-A51E-2FAFC8748978}" type="pres">
      <dgm:prSet presAssocID="{F7011537-AA29-4C1B-9C00-29B0192D7783}" presName="linearFlow" presStyleCnt="0">
        <dgm:presLayoutVars>
          <dgm:dir/>
          <dgm:resizeHandles val="exact"/>
        </dgm:presLayoutVars>
      </dgm:prSet>
      <dgm:spPr/>
    </dgm:pt>
    <dgm:pt modelId="{345379C5-47C7-4C99-A91A-CAF283100774}" type="pres">
      <dgm:prSet presAssocID="{C503DF38-E14C-45C3-9436-B909E789227D}" presName="composite" presStyleCnt="0"/>
      <dgm:spPr/>
    </dgm:pt>
    <dgm:pt modelId="{3077211F-F8F5-4FF1-AB41-C8A78CE40E6A}" type="pres">
      <dgm:prSet presAssocID="{C503DF38-E14C-45C3-9436-B909E789227D}" presName="imgShp" presStyleLbl="fgImgPlace1" presStyleIdx="0" presStyleCnt="3"/>
      <dgm:spPr/>
    </dgm:pt>
    <dgm:pt modelId="{760E54B8-9C1C-4AD9-B576-5EFD7512CE40}" type="pres">
      <dgm:prSet presAssocID="{C503DF38-E14C-45C3-9436-B909E789227D}" presName="txShp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C62DE23-A55C-4F95-9B27-F9651C34F704}" type="pres">
      <dgm:prSet presAssocID="{F91C3DD0-994A-444F-A470-8ED35D107297}" presName="spacing" presStyleCnt="0"/>
      <dgm:spPr/>
    </dgm:pt>
    <dgm:pt modelId="{979FB038-4C10-45EE-A385-D893F7275606}" type="pres">
      <dgm:prSet presAssocID="{8C54F763-B430-4433-8A3C-549F2A827723}" presName="composite" presStyleCnt="0"/>
      <dgm:spPr/>
    </dgm:pt>
    <dgm:pt modelId="{51B898F6-6DC0-40C6-BC43-42E2F876DB6C}" type="pres">
      <dgm:prSet presAssocID="{8C54F763-B430-4433-8A3C-549F2A827723}" presName="imgShp" presStyleLbl="fgImgPlace1" presStyleIdx="1" presStyleCnt="3"/>
      <dgm:spPr/>
    </dgm:pt>
    <dgm:pt modelId="{DAB422D5-32C7-4CE7-94F3-13E6D630D93B}" type="pres">
      <dgm:prSet presAssocID="{8C54F763-B430-4433-8A3C-549F2A827723}" presName="txShp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AE4D6C4-1790-40DF-95EC-9664A6F3A464}" type="pres">
      <dgm:prSet presAssocID="{6AC79138-9A09-4084-B740-3192D926DD1C}" presName="spacing" presStyleCnt="0"/>
      <dgm:spPr/>
    </dgm:pt>
    <dgm:pt modelId="{DCB46AC7-185F-491A-BA44-62B1EBDAFDC1}" type="pres">
      <dgm:prSet presAssocID="{676EBCCB-0735-440A-B156-AAEB100CFE57}" presName="composite" presStyleCnt="0"/>
      <dgm:spPr/>
    </dgm:pt>
    <dgm:pt modelId="{0F2B20FD-FD16-40F8-B70C-55DE61DD041E}" type="pres">
      <dgm:prSet presAssocID="{676EBCCB-0735-440A-B156-AAEB100CFE57}" presName="imgShp" presStyleLbl="fgImgPlace1" presStyleIdx="2" presStyleCnt="3"/>
      <dgm:spPr/>
    </dgm:pt>
    <dgm:pt modelId="{102635F0-8D3D-4D79-9196-FD9D5ACAABCE}" type="pres">
      <dgm:prSet presAssocID="{676EBCCB-0735-440A-B156-AAEB100CFE57}" presName="txShp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0CFB3F28-024E-466C-B804-3FF188BBB759}" srcId="{F7011537-AA29-4C1B-9C00-29B0192D7783}" destId="{676EBCCB-0735-440A-B156-AAEB100CFE57}" srcOrd="2" destOrd="0" parTransId="{C4D5CA9D-E0E9-41D6-9547-B840CA480939}" sibTransId="{13342DFF-167C-4AA4-83FC-3142DC86DBCC}"/>
    <dgm:cxn modelId="{4032D448-E1F7-4E37-BAD9-9324233E512E}" type="presOf" srcId="{F7011537-AA29-4C1B-9C00-29B0192D7783}" destId="{C443E499-F41E-4BB0-A51E-2FAFC8748978}" srcOrd="0" destOrd="0" presId="urn:microsoft.com/office/officeart/2005/8/layout/vList3"/>
    <dgm:cxn modelId="{B3C4C028-1414-4FD7-AA01-1194440BADD1}" type="presOf" srcId="{C503DF38-E14C-45C3-9436-B909E789227D}" destId="{760E54B8-9C1C-4AD9-B576-5EFD7512CE40}" srcOrd="0" destOrd="0" presId="urn:microsoft.com/office/officeart/2005/8/layout/vList3"/>
    <dgm:cxn modelId="{54755367-C520-43C5-807E-4B413AE05076}" type="presOf" srcId="{8C54F763-B430-4433-8A3C-549F2A827723}" destId="{DAB422D5-32C7-4CE7-94F3-13E6D630D93B}" srcOrd="0" destOrd="0" presId="urn:microsoft.com/office/officeart/2005/8/layout/vList3"/>
    <dgm:cxn modelId="{4F06E907-3309-4AB9-89B7-17F083090CE7}" srcId="{F7011537-AA29-4C1B-9C00-29B0192D7783}" destId="{8C54F763-B430-4433-8A3C-549F2A827723}" srcOrd="1" destOrd="0" parTransId="{F4F80E14-D41A-4D48-90AA-752C8C934259}" sibTransId="{6AC79138-9A09-4084-B740-3192D926DD1C}"/>
    <dgm:cxn modelId="{92271ED4-7748-4BF6-ACFC-E92ACA51EF19}" srcId="{F7011537-AA29-4C1B-9C00-29B0192D7783}" destId="{C503DF38-E14C-45C3-9436-B909E789227D}" srcOrd="0" destOrd="0" parTransId="{074A56B0-A538-4127-AEA1-3707783E582D}" sibTransId="{F91C3DD0-994A-444F-A470-8ED35D107297}"/>
    <dgm:cxn modelId="{EDFF7FAA-BF28-4742-94A0-FEA8044DEABA}" type="presOf" srcId="{676EBCCB-0735-440A-B156-AAEB100CFE57}" destId="{102635F0-8D3D-4D79-9196-FD9D5ACAABCE}" srcOrd="0" destOrd="0" presId="urn:microsoft.com/office/officeart/2005/8/layout/vList3"/>
    <dgm:cxn modelId="{40C5F052-5CC5-471F-A7EE-8DC52CC44912}" type="presParOf" srcId="{C443E499-F41E-4BB0-A51E-2FAFC8748978}" destId="{345379C5-47C7-4C99-A91A-CAF283100774}" srcOrd="0" destOrd="0" presId="urn:microsoft.com/office/officeart/2005/8/layout/vList3"/>
    <dgm:cxn modelId="{40802179-1C8A-4EC0-830B-616F523CD7F1}" type="presParOf" srcId="{345379C5-47C7-4C99-A91A-CAF283100774}" destId="{3077211F-F8F5-4FF1-AB41-C8A78CE40E6A}" srcOrd="0" destOrd="0" presId="urn:microsoft.com/office/officeart/2005/8/layout/vList3"/>
    <dgm:cxn modelId="{29E2E76F-BE35-40E3-A6A6-4D43E24D6966}" type="presParOf" srcId="{345379C5-47C7-4C99-A91A-CAF283100774}" destId="{760E54B8-9C1C-4AD9-B576-5EFD7512CE40}" srcOrd="1" destOrd="0" presId="urn:microsoft.com/office/officeart/2005/8/layout/vList3"/>
    <dgm:cxn modelId="{33EFD2E9-953A-4153-8401-6E42CC9418EE}" type="presParOf" srcId="{C443E499-F41E-4BB0-A51E-2FAFC8748978}" destId="{0C62DE23-A55C-4F95-9B27-F9651C34F704}" srcOrd="1" destOrd="0" presId="urn:microsoft.com/office/officeart/2005/8/layout/vList3"/>
    <dgm:cxn modelId="{75411214-3B6B-442E-87F0-81673E566827}" type="presParOf" srcId="{C443E499-F41E-4BB0-A51E-2FAFC8748978}" destId="{979FB038-4C10-45EE-A385-D893F7275606}" srcOrd="2" destOrd="0" presId="urn:microsoft.com/office/officeart/2005/8/layout/vList3"/>
    <dgm:cxn modelId="{5A2342E6-A2B8-4E97-845E-55F88516D624}" type="presParOf" srcId="{979FB038-4C10-45EE-A385-D893F7275606}" destId="{51B898F6-6DC0-40C6-BC43-42E2F876DB6C}" srcOrd="0" destOrd="0" presId="urn:microsoft.com/office/officeart/2005/8/layout/vList3"/>
    <dgm:cxn modelId="{DA9C9EE8-ECBF-4AFF-B968-D941FCAF1C82}" type="presParOf" srcId="{979FB038-4C10-45EE-A385-D893F7275606}" destId="{DAB422D5-32C7-4CE7-94F3-13E6D630D93B}" srcOrd="1" destOrd="0" presId="urn:microsoft.com/office/officeart/2005/8/layout/vList3"/>
    <dgm:cxn modelId="{91F94B25-550D-4C57-A468-7438F2B52A12}" type="presParOf" srcId="{C443E499-F41E-4BB0-A51E-2FAFC8748978}" destId="{2AE4D6C4-1790-40DF-95EC-9664A6F3A464}" srcOrd="3" destOrd="0" presId="urn:microsoft.com/office/officeart/2005/8/layout/vList3"/>
    <dgm:cxn modelId="{DB7F52C1-6E53-40DB-8DB1-3019AD6F627B}" type="presParOf" srcId="{C443E499-F41E-4BB0-A51E-2FAFC8748978}" destId="{DCB46AC7-185F-491A-BA44-62B1EBDAFDC1}" srcOrd="4" destOrd="0" presId="urn:microsoft.com/office/officeart/2005/8/layout/vList3"/>
    <dgm:cxn modelId="{3C2D50D2-787D-4135-904D-9EE4D6D5218E}" type="presParOf" srcId="{DCB46AC7-185F-491A-BA44-62B1EBDAFDC1}" destId="{0F2B20FD-FD16-40F8-B70C-55DE61DD041E}" srcOrd="0" destOrd="0" presId="urn:microsoft.com/office/officeart/2005/8/layout/vList3"/>
    <dgm:cxn modelId="{835B42DB-7188-42E6-B223-0400590DA196}" type="presParOf" srcId="{DCB46AC7-185F-491A-BA44-62B1EBDAFDC1}" destId="{102635F0-8D3D-4D79-9196-FD9D5ACAABCE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C547545A-9F00-4866-A796-EA1D11B80A72}">
      <dsp:nvSpPr>
        <dsp:cNvPr id="0" name=""/>
        <dsp:cNvSpPr/>
      </dsp:nvSpPr>
      <dsp:spPr>
        <a:xfrm>
          <a:off x="3273028" y="232234"/>
          <a:ext cx="2042680" cy="899598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lvl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600" kern="1200" dirty="0" smtClean="0">
              <a:latin typeface="微软雅黑" pitchFamily="34" charset="-122"/>
              <a:ea typeface="微软雅黑" pitchFamily="34" charset="-122"/>
            </a:rPr>
            <a:t>业务平台</a:t>
          </a:r>
          <a:endParaRPr lang="zh-CN" altLang="en-US" sz="26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273028" y="232234"/>
        <a:ext cx="2042680" cy="899598"/>
      </dsp:txXfrm>
    </dsp:sp>
    <dsp:sp modelId="{7300F19C-3F5E-4D43-96CD-884DC70D29AD}">
      <dsp:nvSpPr>
        <dsp:cNvPr id="0" name=""/>
        <dsp:cNvSpPr/>
      </dsp:nvSpPr>
      <dsp:spPr>
        <a:xfrm>
          <a:off x="3033392" y="932531"/>
          <a:ext cx="4386807" cy="4386807"/>
        </a:xfrm>
        <a:custGeom>
          <a:avLst/>
          <a:gdLst/>
          <a:ahLst/>
          <a:cxnLst/>
          <a:rect l="0" t="0" r="0" b="0"/>
          <a:pathLst>
            <a:path>
              <a:moveTo>
                <a:pt x="2300711" y="2626"/>
              </a:moveTo>
              <a:arcTo wR="2193403" hR="2193403" stAng="16368251" swAng="2920421"/>
            </a:path>
          </a:pathLst>
        </a:custGeom>
        <a:noFill/>
        <a:ln w="9525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0A8AF66-C011-4DF6-B324-22B0FF053B15}">
      <dsp:nvSpPr>
        <dsp:cNvPr id="0" name=""/>
        <dsp:cNvSpPr/>
      </dsp:nvSpPr>
      <dsp:spPr>
        <a:xfrm>
          <a:off x="6697575" y="1774299"/>
          <a:ext cx="951031" cy="2244149"/>
        </a:xfrm>
        <a:prstGeom prst="roundRect">
          <a:avLst/>
        </a:prstGeom>
        <a:solidFill>
          <a:schemeClr val="accent3">
            <a:hueOff val="3750088"/>
            <a:satOff val="-5627"/>
            <a:lumOff val="-91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系统架构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6697575" y="1774299"/>
        <a:ext cx="951031" cy="2244149"/>
      </dsp:txXfrm>
    </dsp:sp>
    <dsp:sp modelId="{44D04ABF-018B-4FEB-9462-9FD8D06B34D2}">
      <dsp:nvSpPr>
        <dsp:cNvPr id="0" name=""/>
        <dsp:cNvSpPr/>
      </dsp:nvSpPr>
      <dsp:spPr>
        <a:xfrm>
          <a:off x="3070941" y="405600"/>
          <a:ext cx="4386807" cy="4386807"/>
        </a:xfrm>
        <a:custGeom>
          <a:avLst/>
          <a:gdLst/>
          <a:ahLst/>
          <a:cxnLst/>
          <a:rect l="0" t="0" r="0" b="0"/>
          <a:pathLst>
            <a:path>
              <a:moveTo>
                <a:pt x="3854207" y="3626146"/>
              </a:moveTo>
              <a:arcTo wR="2193403" hR="2193403" stAng="2447021" swAng="2766658"/>
            </a:path>
          </a:pathLst>
        </a:custGeom>
        <a:noFill/>
        <a:ln w="9525" cap="flat" cmpd="sng" algn="ctr">
          <a:solidFill>
            <a:schemeClr val="accent3">
              <a:hueOff val="3750088"/>
              <a:satOff val="-5627"/>
              <a:lumOff val="-91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CCED1D-801A-4E17-B6ED-D0CA18F2E505}">
      <dsp:nvSpPr>
        <dsp:cNvPr id="0" name=""/>
        <dsp:cNvSpPr/>
      </dsp:nvSpPr>
      <dsp:spPr>
        <a:xfrm>
          <a:off x="3323007" y="4654879"/>
          <a:ext cx="2042680" cy="827926"/>
        </a:xfrm>
        <a:prstGeom prst="roundRect">
          <a:avLst/>
        </a:prstGeom>
        <a:solidFill>
          <a:schemeClr val="accent3">
            <a:hueOff val="7500176"/>
            <a:satOff val="-11253"/>
            <a:lumOff val="-183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lvl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500" kern="1200" dirty="0" smtClean="0">
              <a:latin typeface="微软雅黑" pitchFamily="34" charset="-122"/>
              <a:ea typeface="微软雅黑" pitchFamily="34" charset="-122"/>
            </a:rPr>
            <a:t>技术平台</a:t>
          </a:r>
          <a:endParaRPr lang="zh-CN" altLang="en-US" sz="25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3323007" y="4654879"/>
        <a:ext cx="2042680" cy="827926"/>
      </dsp:txXfrm>
    </dsp:sp>
    <dsp:sp modelId="{744CB100-76FF-4C84-851E-34466F11C717}">
      <dsp:nvSpPr>
        <dsp:cNvPr id="0" name=""/>
        <dsp:cNvSpPr/>
      </dsp:nvSpPr>
      <dsp:spPr>
        <a:xfrm>
          <a:off x="1219216" y="457687"/>
          <a:ext cx="4386807" cy="4386807"/>
        </a:xfrm>
        <a:custGeom>
          <a:avLst/>
          <a:gdLst/>
          <a:ahLst/>
          <a:cxnLst/>
          <a:rect l="0" t="0" r="0" b="0"/>
          <a:pathLst>
            <a:path>
              <a:moveTo>
                <a:pt x="2085584" y="4384155"/>
              </a:moveTo>
              <a:arcTo wR="2193403" hR="2193403" stAng="5569054" swAng="2888509"/>
            </a:path>
          </a:pathLst>
        </a:custGeom>
        <a:noFill/>
        <a:ln w="9525" cap="flat" cmpd="sng" algn="ctr">
          <a:solidFill>
            <a:schemeClr val="accent3">
              <a:hueOff val="7500176"/>
              <a:satOff val="-11253"/>
              <a:lumOff val="-183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1FF3EE6-0B20-407C-ABCF-188DAACB2917}">
      <dsp:nvSpPr>
        <dsp:cNvPr id="0" name=""/>
        <dsp:cNvSpPr/>
      </dsp:nvSpPr>
      <dsp:spPr>
        <a:xfrm>
          <a:off x="966363" y="1589558"/>
          <a:ext cx="983387" cy="2428891"/>
        </a:xfrm>
        <a:prstGeom prst="roundRect">
          <a:avLst/>
        </a:prstGeom>
        <a:solidFill>
          <a:schemeClr val="accent3">
            <a:hueOff val="11250264"/>
            <a:satOff val="-16880"/>
            <a:lumOff val="-2745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eaVert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400" kern="1200" dirty="0" smtClean="0">
              <a:latin typeface="微软雅黑" pitchFamily="34" charset="-122"/>
              <a:ea typeface="微软雅黑" pitchFamily="34" charset="-122"/>
            </a:rPr>
            <a:t>业务架构</a:t>
          </a:r>
          <a:endParaRPr lang="zh-CN" altLang="en-US" sz="2400" kern="1200" dirty="0">
            <a:latin typeface="微软雅黑" pitchFamily="34" charset="-122"/>
            <a:ea typeface="微软雅黑" pitchFamily="34" charset="-122"/>
          </a:endParaRPr>
        </a:p>
      </dsp:txBody>
      <dsp:txXfrm>
        <a:off x="966363" y="1589558"/>
        <a:ext cx="983387" cy="2428891"/>
      </dsp:txXfrm>
    </dsp:sp>
    <dsp:sp modelId="{809D0F13-FFBA-4D1C-A196-8D09EFB5DBB7}">
      <dsp:nvSpPr>
        <dsp:cNvPr id="0" name=""/>
        <dsp:cNvSpPr/>
      </dsp:nvSpPr>
      <dsp:spPr>
        <a:xfrm>
          <a:off x="1136254" y="933602"/>
          <a:ext cx="4386807" cy="4386807"/>
        </a:xfrm>
        <a:custGeom>
          <a:avLst/>
          <a:gdLst/>
          <a:ahLst/>
          <a:cxnLst/>
          <a:rect l="0" t="0" r="0" b="0"/>
          <a:pathLst>
            <a:path>
              <a:moveTo>
                <a:pt x="640594" y="644274"/>
              </a:moveTo>
              <a:arcTo wR="2193403" hR="2193403" stAng="13495922" swAng="2589547"/>
            </a:path>
          </a:pathLst>
        </a:custGeom>
        <a:noFill/>
        <a:ln w="9525" cap="flat" cmpd="sng" algn="ctr">
          <a:solidFill>
            <a:schemeClr val="accent3">
              <a:hueOff val="11250264"/>
              <a:satOff val="-16880"/>
              <a:lumOff val="-2745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723D55DD-67F2-4243-AFA7-8ED5AC80925B}">
      <dsp:nvSpPr>
        <dsp:cNvPr id="0" name=""/>
        <dsp:cNvSpPr/>
      </dsp:nvSpPr>
      <dsp:spPr>
        <a:xfrm rot="16200000">
          <a:off x="242098" y="-242098"/>
          <a:ext cx="1230314" cy="1714512"/>
        </a:xfrm>
        <a:prstGeom prst="round1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快</a:t>
          </a:r>
          <a:endParaRPr lang="zh-CN" altLang="en-US" sz="20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 rot="16200000">
        <a:off x="395888" y="-395888"/>
        <a:ext cx="922735" cy="1714512"/>
      </dsp:txXfrm>
    </dsp:sp>
    <dsp:sp modelId="{9E9F19F1-F2D7-4C06-B3CF-A5E6AB519818}">
      <dsp:nvSpPr>
        <dsp:cNvPr id="0" name=""/>
        <dsp:cNvSpPr/>
      </dsp:nvSpPr>
      <dsp:spPr>
        <a:xfrm>
          <a:off x="1714512" y="0"/>
          <a:ext cx="1714512" cy="1230314"/>
        </a:xfrm>
        <a:prstGeom prst="round1Rect">
          <a:avLst/>
        </a:prstGeom>
        <a:solidFill>
          <a:schemeClr val="accent5">
            <a:hueOff val="-3311292"/>
            <a:satOff val="13270"/>
            <a:lumOff val="287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低</a:t>
          </a:r>
          <a:endParaRPr lang="zh-CN" altLang="en-US" sz="20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714512" y="0"/>
        <a:ext cx="1714512" cy="922735"/>
      </dsp:txXfrm>
    </dsp:sp>
    <dsp:sp modelId="{F659C931-CA0A-4F3A-962B-2845F37EB3FE}">
      <dsp:nvSpPr>
        <dsp:cNvPr id="0" name=""/>
        <dsp:cNvSpPr/>
      </dsp:nvSpPr>
      <dsp:spPr>
        <a:xfrm rot="10800000">
          <a:off x="0" y="1230314"/>
          <a:ext cx="1714512" cy="1230314"/>
        </a:xfrm>
        <a:prstGeom prst="round1Rect">
          <a:avLst/>
        </a:prstGeom>
        <a:solidFill>
          <a:schemeClr val="accent5">
            <a:hueOff val="-6622584"/>
            <a:satOff val="26541"/>
            <a:lumOff val="5752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稳</a:t>
          </a:r>
          <a:endParaRPr lang="zh-CN" altLang="en-US" sz="20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 rot="10800000">
        <a:off x="0" y="1537892"/>
        <a:ext cx="1714512" cy="922735"/>
      </dsp:txXfrm>
    </dsp:sp>
    <dsp:sp modelId="{A32DCE03-E595-436A-BFF6-366312529058}">
      <dsp:nvSpPr>
        <dsp:cNvPr id="0" name=""/>
        <dsp:cNvSpPr/>
      </dsp:nvSpPr>
      <dsp:spPr>
        <a:xfrm rot="5400000">
          <a:off x="1956611" y="988215"/>
          <a:ext cx="1230314" cy="1714512"/>
        </a:xfrm>
        <a:prstGeom prst="round1Rect">
          <a:avLst/>
        </a:prstGeom>
        <a:solidFill>
          <a:schemeClr val="accent5">
            <a:hueOff val="-9933876"/>
            <a:satOff val="39811"/>
            <a:lumOff val="8628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2000" kern="12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rPr>
            <a:t>大</a:t>
          </a:r>
          <a:endParaRPr lang="zh-CN" altLang="en-US" sz="20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 rot="5400000">
        <a:off x="2110400" y="1142004"/>
        <a:ext cx="922735" cy="1714512"/>
      </dsp:txXfrm>
    </dsp:sp>
    <dsp:sp modelId="{D406DF27-1D5D-4D07-9466-599B5084C790}">
      <dsp:nvSpPr>
        <dsp:cNvPr id="0" name=""/>
        <dsp:cNvSpPr/>
      </dsp:nvSpPr>
      <dsp:spPr>
        <a:xfrm>
          <a:off x="1571634" y="1071569"/>
          <a:ext cx="285754" cy="317488"/>
        </a:xfrm>
        <a:prstGeom prst="ellipse">
          <a:avLst/>
        </a:prstGeom>
        <a:solidFill>
          <a:schemeClr val="accent5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2000" kern="1200" dirty="0">
            <a:solidFill>
              <a:schemeClr val="tx1"/>
            </a:solidFill>
            <a:latin typeface="微软雅黑" pitchFamily="34" charset="-122"/>
            <a:ea typeface="微软雅黑" pitchFamily="34" charset="-122"/>
          </a:endParaRPr>
        </a:p>
      </dsp:txBody>
      <dsp:txXfrm>
        <a:off x="1571634" y="1071569"/>
        <a:ext cx="285754" cy="317488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6">
  <dgm:title val=""/>
  <dgm:desc val=""/>
  <dgm:catLst>
    <dgm:cat type="cycle" pri="4000"/>
    <dgm:cat type="relationship" pri="2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choose name="Name2">
          <dgm:if name="Name3" axis="ch" ptType="node" func="cnt" op="gt" val="2">
            <dgm:alg type="cycle">
              <dgm:param type="stAng" val="0"/>
              <dgm:param type="spanAng" val="360"/>
            </dgm:alg>
          </dgm:if>
          <dgm:else name="Name4">
            <dgm:alg type="cycle">
              <dgm:param type="stAng" val="-90"/>
              <dgm:param type="spanAng" val="360"/>
            </dgm:alg>
          </dgm:else>
        </dgm:choose>
      </dgm:if>
      <dgm:else name="Name5">
        <dgm:choose name="Name6">
          <dgm:if name="Name7" axis="ch" ptType="node" func="cnt" op="gt" val="2">
            <dgm:alg type="cycle">
              <dgm:param type="stAng" val="0"/>
              <dgm:param type="spanAng" val="-360"/>
            </dgm:alg>
          </dgm:if>
          <dgm:else name="Name8">
            <dgm:alg type="cycle">
              <dgm:param type="stAng" val="90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func="var" arg="dir" op="equ" val="norm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if>
      <dgm:else name="Name11">
        <dgm:constrLst>
          <dgm:constr type="w" for="ch" forName="node" refType="w"/>
          <dgm:constr type="w" for="ch" ptType="sibTrans" refType="w" refFor="ch" refForName="node" op="equ" fact="0.3"/>
          <dgm:constr type="diam" for="ch" ptType="sibTrans" refType="diam" op="equ" fact="-1"/>
          <dgm:constr type="sibSp" refType="w" refFor="ch" refForName="node" op="equ" fact="0.15"/>
          <dgm:constr type="w" for="ch" forName="spNode" refType="sibSp" fact="1.6"/>
          <dgm:constr type="primFontSz" for="ch" forName="node" op="equ" val="65"/>
        </dgm:constrLst>
      </dgm:else>
    </dgm:choose>
    <dgm:ruleLst/>
    <dgm:forEach name="Name12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/>
        </dgm:shape>
        <dgm:presOf axis="desOrSelf" ptType="node"/>
        <dgm:constrLst>
          <dgm:constr type="h" refType="w" fact="0.65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choose name="Name13">
        <dgm:if name="Name14" axis="par ch" ptType="doc node" func="cnt" op="gt" val="1">
          <dgm:layoutNode name="spNode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  <dgm:forEach name="Name15" axis="followSib" ptType="sibTrans" hideLastTrans="0" cnt="1">
            <dgm:layoutNode name="sibTrans">
              <dgm:alg type="conn">
                <dgm:param type="dim" val="1D"/>
                <dgm:param type="connRout" val="curve"/>
                <dgm:param type="begPts" val="radial"/>
                <dgm:param type="endPts" val="radial"/>
                <dgm:param type="endSty" val="noArr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connDist"/>
                <dgm:constr type="begPad" refType="connDist" fact="0.01"/>
                <dgm:constr type="endPad" refType="connDist" fact="0.01"/>
              </dgm:constrLst>
              <dgm:ruleLst/>
            </dgm:layoutNode>
          </dgm:forEach>
        </dgm:if>
        <dgm:else name="Name16"/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matrix1">
  <dgm:title val=""/>
  <dgm:desc val=""/>
  <dgm:catLst>
    <dgm:cat type="matrix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  <dgm:pt modelId="14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  <dgm:cxn modelId="6" srcId="1" destId="14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3" destOrd="0"/>
      </dgm:cxnLst>
      <dgm:bg/>
      <dgm:whole/>
    </dgm:dataModel>
  </dgm:clrData>
  <dgm:layoutNode name="diagram">
    <dgm:varLst>
      <dgm:chMax val="1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ctrX" for="ch" forName="matrix" refType="w" fact="0.5"/>
      <dgm:constr type="ctrY" for="ch" forName="matrix" refType="h" fact="0.5"/>
      <dgm:constr type="w" for="ch" forName="matrix" refType="w"/>
      <dgm:constr type="h" for="ch" forName="matrix" refType="h"/>
      <dgm:constr type="ctrX" for="ch" forName="centerTile" refType="w" fact="0.5"/>
      <dgm:constr type="ctrY" for="ch" forName="centerTile" refType="h" fact="0.5"/>
      <dgm:constr type="w" for="ch" forName="centerTile" refType="w" fact="0.3"/>
      <dgm:constr type="h" for="ch" forName="centerTile" refType="h" fact="0.25"/>
      <dgm:constr type="primFontSz" for="des" ptType="node" op="equ" val="65"/>
    </dgm:constrLst>
    <dgm:ruleLst/>
    <dgm:choose name="Name0">
      <dgm:if name="Name1" axis="ch" ptType="node" func="cnt" op="gte" val="1">
        <dgm:layoutNode name="matrix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l" for="ch" forName="tile1"/>
            <dgm:constr type="t" for="ch" forName="tile1"/>
            <dgm:constr type="r" for="ch" forName="tile1" refType="w" fact="0.5"/>
            <dgm:constr type="b" for="ch" forName="tile1" refType="h" fact="0.5"/>
            <dgm:constr type="l" for="ch" forName="tile1text" refType="l" refFor="ch" refForName="tile1"/>
            <dgm:constr type="t" for="ch" forName="tile1text" refType="t" refFor="ch" refForName="tile1"/>
            <dgm:constr type="w" for="ch" forName="tile1text" refType="w" refFor="ch" refForName="tile1"/>
            <dgm:constr type="h" for="ch" forName="tile1text" refType="h" refFor="ch" refForName="tile1" fact="0.75"/>
            <dgm:constr type="r" for="ch" forName="tile2" refType="w"/>
            <dgm:constr type="t" for="ch" forName="tile2"/>
            <dgm:constr type="l" for="ch" forName="tile2" refType="w" fact="0.5"/>
            <dgm:constr type="b" for="ch" forName="tile2" refType="h" fact="0.5"/>
            <dgm:constr type="r" for="ch" forName="tile2text" refType="r" refFor="ch" refForName="tile2"/>
            <dgm:constr type="t" for="ch" forName="tile2text" refType="t" refFor="ch" refForName="tile2"/>
            <dgm:constr type="w" for="ch" forName="tile2text" refType="w" refFor="ch" refForName="tile2"/>
            <dgm:constr type="h" for="ch" forName="tile2text" refType="h" refFor="ch" refForName="tile2" fact="0.75"/>
            <dgm:constr type="l" for="ch" forName="tile3"/>
            <dgm:constr type="b" for="ch" forName="tile3" refType="h"/>
            <dgm:constr type="r" for="ch" forName="tile3" refType="w" fact="0.5"/>
            <dgm:constr type="t" for="ch" forName="tile3" refType="h" fact="0.5"/>
            <dgm:constr type="l" for="ch" forName="tile3text" refType="l" refFor="ch" refForName="tile3"/>
            <dgm:constr type="b" for="ch" forName="tile3text" refType="b" refFor="ch" refForName="tile3"/>
            <dgm:constr type="w" for="ch" forName="tile3text" refType="w" refFor="ch" refForName="tile3"/>
            <dgm:constr type="h" for="ch" forName="tile3text" refType="h" refFor="ch" refForName="tile3" fact="0.75"/>
            <dgm:constr type="r" for="ch" forName="tile4" refType="w"/>
            <dgm:constr type="b" for="ch" forName="tile4" refType="h"/>
            <dgm:constr type="l" for="ch" forName="tile4" refType="w" fact="0.5"/>
            <dgm:constr type="t" for="ch" forName="tile4" refType="h" fact="0.5"/>
            <dgm:constr type="r" for="ch" forName="tile4text" refType="r" refFor="ch" refForName="tile4"/>
            <dgm:constr type="b" for="ch" forName="tile4text" refType="b" refFor="ch" refForName="tile4"/>
            <dgm:constr type="w" for="ch" forName="tile4text" refType="w" refFor="ch" refForName="tile4"/>
            <dgm:constr type="h" for="ch" forName="tile4text" refType="h" refFor="ch" refForName="tile4" fact="0.75"/>
          </dgm:constrLst>
          <dgm:ruleLst/>
          <dgm:layoutNode name="tile1" styleLbl="node1">
            <dgm:alg type="sp"/>
            <dgm:shape xmlns:r="http://schemas.openxmlformats.org/officeDocument/2006/relationships" rot="270" type="round1Rect" r:blip="">
              <dgm:adjLst/>
            </dgm:shape>
            <dgm:choose name="Name2">
              <dgm:if name="Name3" func="var" arg="dir" op="equ" val="norm">
                <dgm:presOf axis="ch ch desOrSelf" ptType="node node node" st="1 1 1" cnt="1 1 0"/>
              </dgm:if>
              <dgm:else name="Name4">
                <dgm:presOf axis="ch ch desOrSelf" ptType="node node node" st="1 2 1" cnt="1 1 0"/>
              </dgm:else>
            </dgm:choose>
            <dgm:constrLst/>
            <dgm:ruleLst/>
          </dgm:layoutNode>
          <dgm:layoutNode name="tile1text" styleLbl="node1">
            <dgm:varLst>
              <dgm:chMax val="0"/>
              <dgm:chPref val="0"/>
              <dgm:bulletEnabled val="1"/>
            </dgm:varLst>
            <dgm:choose name="Name5">
              <dgm:if name="Name6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7">
                <dgm:alg type="tx"/>
              </dgm:else>
            </dgm:choose>
            <dgm:shape xmlns:r="http://schemas.openxmlformats.org/officeDocument/2006/relationships" rot="270" type="rect" r:blip="" hideGeom="1">
              <dgm:adjLst>
                <dgm:adj idx="1" val="0.2"/>
              </dgm:adjLst>
            </dgm:shape>
            <dgm:choose name="Name8">
              <dgm:if name="Name9" func="var" arg="dir" op="equ" val="norm">
                <dgm:presOf axis="ch ch desOrSelf" ptType="node node node" st="1 1 1" cnt="1 1 0"/>
              </dgm:if>
              <dgm:else name="Name10">
                <dgm:presOf axis="ch ch desOrSelf" ptType="node node node" st="1 2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2" styleLbl="node1">
            <dgm:alg type="sp"/>
            <dgm:shape xmlns:r="http://schemas.openxmlformats.org/officeDocument/2006/relationships" type="round1Rect" r:blip="">
              <dgm:adjLst/>
            </dgm:shape>
            <dgm:choose name="Name11">
              <dgm:if name="Name12" func="var" arg="dir" op="equ" val="norm">
                <dgm:presOf axis="ch ch desOrSelf" ptType="node node node" st="1 2 1" cnt="1 1 0"/>
              </dgm:if>
              <dgm:else name="Name13">
                <dgm:presOf axis="ch ch desOrSelf" ptType="node node node" st="1 1 1" cnt="1 1 0"/>
              </dgm:else>
            </dgm:choose>
            <dgm:constrLst/>
            <dgm:ruleLst/>
          </dgm:layoutNode>
          <dgm:layoutNode name="tile2text" styleLbl="node1">
            <dgm:varLst>
              <dgm:chMax val="0"/>
              <dgm:chPref val="0"/>
              <dgm:bulletEnabled val="1"/>
            </dgm:varLst>
            <dgm:choose name="Name14">
              <dgm:if name="Name15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16">
                <dgm:alg type="tx"/>
              </dgm:else>
            </dgm:choose>
            <dgm:shape xmlns:r="http://schemas.openxmlformats.org/officeDocument/2006/relationships" type="rect" r:blip="" hideGeom="1">
              <dgm:adjLst/>
            </dgm:shape>
            <dgm:choose name="Name17">
              <dgm:if name="Name18" func="var" arg="dir" op="equ" val="norm">
                <dgm:presOf axis="ch ch desOrSelf" ptType="node node node" st="1 2 1" cnt="1 1 0"/>
              </dgm:if>
              <dgm:else name="Name19">
                <dgm:presOf axis="ch ch desOrSelf" ptType="node node node" st="1 1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3" styleLbl="node1">
            <dgm:alg type="sp"/>
            <dgm:shape xmlns:r="http://schemas.openxmlformats.org/officeDocument/2006/relationships" rot="180" type="round1Rect" r:blip="">
              <dgm:adjLst/>
            </dgm:shape>
            <dgm:choose name="Name20">
              <dgm:if name="Name21" func="var" arg="dir" op="equ" val="norm">
                <dgm:presOf axis="ch ch desOrSelf" ptType="node node node" st="1 3 1" cnt="1 1 0"/>
              </dgm:if>
              <dgm:else name="Name22">
                <dgm:presOf axis="ch ch desOrSelf" ptType="node node node" st="1 4 1" cnt="1 1 0"/>
              </dgm:else>
            </dgm:choose>
            <dgm:constrLst/>
            <dgm:ruleLst/>
          </dgm:layoutNode>
          <dgm:layoutNode name="tile3text" styleLbl="node1">
            <dgm:varLst>
              <dgm:chMax val="0"/>
              <dgm:chPref val="0"/>
              <dgm:bulletEnabled val="1"/>
            </dgm:varLst>
            <dgm:choose name="Name23">
              <dgm:if name="Name24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25">
                <dgm:alg type="tx"/>
              </dgm:else>
            </dgm:choose>
            <dgm:shape xmlns:r="http://schemas.openxmlformats.org/officeDocument/2006/relationships" rot="180" type="rect" r:blip="" hideGeom="1">
              <dgm:adjLst/>
            </dgm:shape>
            <dgm:choose name="Name26">
              <dgm:if name="Name27" func="var" arg="dir" op="equ" val="norm">
                <dgm:presOf axis="ch ch desOrSelf" ptType="node node node" st="1 3 1" cnt="1 1 0"/>
              </dgm:if>
              <dgm:else name="Name28">
                <dgm:presOf axis="ch ch desOrSelf" ptType="node node node" st="1 4 1" cnt="1 1 0"/>
              </dgm:else>
            </dgm:choose>
            <dgm:constrLst/>
            <dgm:ruleLst>
              <dgm:rule type="primFontSz" val="5" fact="NaN" max="NaN"/>
            </dgm:ruleLst>
          </dgm:layoutNode>
          <dgm:layoutNode name="tile4" styleLbl="node1">
            <dgm:alg type="sp"/>
            <dgm:shape xmlns:r="http://schemas.openxmlformats.org/officeDocument/2006/relationships" rot="90" type="round1Rect" r:blip="">
              <dgm:adjLst/>
            </dgm:shape>
            <dgm:choose name="Name29">
              <dgm:if name="Name30" func="var" arg="dir" op="equ" val="norm">
                <dgm:presOf axis="ch ch desOrSelf" ptType="node node node" st="1 4 1" cnt="1 1 0"/>
              </dgm:if>
              <dgm:else name="Name31">
                <dgm:presOf axis="ch ch desOrSelf" ptType="node node node" st="1 3 1" cnt="1 1 0"/>
              </dgm:else>
            </dgm:choose>
            <dgm:constrLst/>
            <dgm:ruleLst/>
          </dgm:layoutNode>
          <dgm:layoutNode name="tile4text" styleLbl="node1">
            <dgm:varLst>
              <dgm:chMax val="0"/>
              <dgm:chPref val="0"/>
              <dgm:bulletEnabled val="1"/>
            </dgm:varLst>
            <dgm:choose name="Name32">
              <dgm:if name="Name33" axis="root des" func="maxDepth" op="gte" val="3">
                <dgm:alg type="tx">
                  <dgm:param type="txAnchorVert" val="t"/>
                  <dgm:param type="parTxLTRAlign" val="l"/>
                  <dgm:param type="parTxRTLAlign" val="r"/>
                </dgm:alg>
              </dgm:if>
              <dgm:else name="Name34">
                <dgm:alg type="tx"/>
              </dgm:else>
            </dgm:choose>
            <dgm:shape xmlns:r="http://schemas.openxmlformats.org/officeDocument/2006/relationships" rot="90" type="rect" r:blip="" hideGeom="1">
              <dgm:adjLst/>
            </dgm:shape>
            <dgm:choose name="Name35">
              <dgm:if name="Name36" func="var" arg="dir" op="equ" val="norm">
                <dgm:presOf axis="ch ch desOrSelf" ptType="node node node" st="1 4 1" cnt="1 1 0"/>
              </dgm:if>
              <dgm:else name="Name37">
                <dgm:presOf axis="ch ch desOrSelf" ptType="node node node" st="1 3 1" cnt="1 1 0"/>
              </dgm:else>
            </dgm:choose>
            <dgm:constrLst/>
            <dgm:ruleLst>
              <dgm:rule type="primFontSz" val="5" fact="NaN" max="NaN"/>
            </dgm:ruleLst>
          </dgm:layoutNode>
        </dgm:layoutNode>
        <dgm:layoutNode name="centerTile" styleLbl="fgShp">
          <dgm:varLst>
            <dgm:chMax val="0"/>
            <dgm:chPref val="0"/>
          </dgm:varLst>
          <dgm:alg type="tx"/>
          <dgm:shape xmlns:r="http://schemas.openxmlformats.org/officeDocument/2006/relationships" type="roundRect" r:blip="">
            <dgm:adjLst/>
          </dgm:shape>
          <dgm:presOf axis="ch" ptType="node" cnt="1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38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AAE805-C6ED-4FF0-9804-C81760040C77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03DDC0-7666-4AA1-BAB4-0B3E5AE58C0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FDD8-E898-459A-8D87-0FBBC89E71A8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只能支持一个行业，一个资金渠道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这里需要补充一代支付宝的架构图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FDD8-E898-459A-8D87-0FBBC89E71A8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958FDD8-E898-459A-8D87-0FBBC89E71A8}" type="slidenum">
              <a:rPr lang="zh-CN" altLang="en-US" smtClean="0"/>
              <a:pPr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C05E53-ACC5-4CDC-AE54-02021AC4AB40}" type="datetimeFigureOut">
              <a:rPr lang="zh-CN" altLang="en-US" smtClean="0"/>
              <a:pPr/>
              <a:t>2010-6-9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382568-FA83-46CA-887E-A6D6741777B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12" Type="http://schemas.openxmlformats.org/officeDocument/2006/relationships/image" Target="../media/image2.wmf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wmf"/><Relationship Id="rId3" Type="http://schemas.openxmlformats.org/officeDocument/2006/relationships/diagramLayout" Target="../diagrams/layout3.xml"/><Relationship Id="rId7" Type="http://schemas.openxmlformats.org/officeDocument/2006/relationships/image" Target="../media/image5.wmf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Relationship Id="rId9" Type="http://schemas.openxmlformats.org/officeDocument/2006/relationships/image" Target="../media/image7.wm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精武门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8057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59041"/>
            <a:ext cx="7815290" cy="111283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r"/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</a:rPr>
              <a:t>支付宝架构</a:t>
            </a:r>
            <a:endParaRPr lang="zh-CN" altLang="en-US" sz="5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057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5000628" y="4500570"/>
            <a:ext cx="3471842" cy="1752600"/>
          </a:xfrm>
        </p:spPr>
        <p:txBody>
          <a:bodyPr/>
          <a:lstStyle/>
          <a:p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鲁肃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714612" y="3415729"/>
            <a:ext cx="578647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3200" dirty="0" smtClean="0">
                <a:latin typeface="微软雅黑" pitchFamily="34" charset="-122"/>
                <a:ea typeface="微软雅黑" pitchFamily="34" charset="-122"/>
              </a:rPr>
              <a:t>——</a:t>
            </a:r>
            <a:r>
              <a:rPr lang="zh-CN" altLang="en-US" sz="3200" dirty="0" smtClean="0">
                <a:latin typeface="微软雅黑" pitchFamily="34" charset="-122"/>
                <a:ea typeface="微软雅黑" pitchFamily="34" charset="-122"/>
              </a:rPr>
              <a:t>精武门课程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4786314" y="3786190"/>
            <a:ext cx="2428892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简单资金流举例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提现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(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跨行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071670" y="1928802"/>
            <a:ext cx="4857784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00364" y="2214554"/>
            <a:ext cx="1285884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1670" y="1928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500166" y="3786190"/>
            <a:ext cx="2428892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357422" y="3929066"/>
            <a:ext cx="1214446" cy="8572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银存账户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箭头连接符 11"/>
          <p:cNvCxnSpPr>
            <a:stCxn id="11" idx="2"/>
            <a:endCxn id="19" idx="1"/>
          </p:cNvCxnSpPr>
          <p:nvPr/>
        </p:nvCxnSpPr>
        <p:spPr>
          <a:xfrm rot="16200000" flipH="1">
            <a:off x="2928926" y="4822040"/>
            <a:ext cx="821537" cy="75009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1500166" y="4286256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打款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银行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786446" y="3929066"/>
            <a:ext cx="1214446" cy="8572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箭头连接符 14"/>
          <p:cNvCxnSpPr>
            <a:stCxn id="8" idx="2"/>
            <a:endCxn id="11" idx="0"/>
          </p:cNvCxnSpPr>
          <p:nvPr/>
        </p:nvCxnSpPr>
        <p:spPr>
          <a:xfrm rot="5400000">
            <a:off x="2661034" y="2946794"/>
            <a:ext cx="1285884" cy="6786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139983" y="20716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3714744" y="5214950"/>
            <a:ext cx="1214446" cy="78581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清算中心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箭头连接符 11"/>
          <p:cNvCxnSpPr>
            <a:stCxn id="19" idx="3"/>
            <a:endCxn id="14" idx="2"/>
          </p:cNvCxnSpPr>
          <p:nvPr/>
        </p:nvCxnSpPr>
        <p:spPr>
          <a:xfrm flipV="1">
            <a:off x="4929190" y="4786322"/>
            <a:ext cx="1464479" cy="82153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4786314" y="450057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银行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矩形 57"/>
          <p:cNvSpPr/>
          <p:nvPr/>
        </p:nvSpPr>
        <p:spPr>
          <a:xfrm>
            <a:off x="6572264" y="4071942"/>
            <a:ext cx="1785950" cy="1428760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复杂资金流举例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公共事业缴费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4357686" y="4071942"/>
            <a:ext cx="1714512" cy="1428760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71472" y="1928802"/>
            <a:ext cx="7929618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3357554" y="2357430"/>
            <a:ext cx="2286016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缴费资金归集账户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23003" y="1928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71472" y="4068552"/>
            <a:ext cx="3500462" cy="1432149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571604" y="5072074"/>
            <a:ext cx="1214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付款银行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4643438" y="4214818"/>
            <a:ext cx="1214446" cy="8572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缴费账户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15"/>
          <p:cNvCxnSpPr>
            <a:stCxn id="23" idx="0"/>
            <a:endCxn id="9" idx="2"/>
          </p:cNvCxnSpPr>
          <p:nvPr/>
        </p:nvCxnSpPr>
        <p:spPr>
          <a:xfrm rot="5400000" flipH="1" flipV="1">
            <a:off x="3089661" y="2803918"/>
            <a:ext cx="1428760" cy="139304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3357554" y="278605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充值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429124" y="50720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缴费合作银行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662" y="4214818"/>
            <a:ext cx="1214446" cy="8572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" name="直接箭头连接符 21"/>
          <p:cNvCxnSpPr>
            <a:stCxn id="21" idx="3"/>
            <a:endCxn id="23" idx="1"/>
          </p:cNvCxnSpPr>
          <p:nvPr/>
        </p:nvCxnSpPr>
        <p:spPr>
          <a:xfrm>
            <a:off x="2143108" y="4643446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2500298" y="4214818"/>
            <a:ext cx="1214446" cy="8572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银存账户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696092" y="4205294"/>
            <a:ext cx="1214446" cy="5619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公共事业单位账户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48492" y="4357694"/>
            <a:ext cx="1214446" cy="5619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公共事业单位账户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000892" y="4510094"/>
            <a:ext cx="1214446" cy="56198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公共事业单位账户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1" name="直接箭头连接符 30"/>
          <p:cNvCxnSpPr>
            <a:stCxn id="9" idx="2"/>
            <a:endCxn id="15" idx="0"/>
          </p:cNvCxnSpPr>
          <p:nvPr/>
        </p:nvCxnSpPr>
        <p:spPr>
          <a:xfrm rot="16200000" flipH="1">
            <a:off x="4161231" y="3125388"/>
            <a:ext cx="1428760" cy="75009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714876" y="278605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5" name="直接箭头连接符 34"/>
          <p:cNvCxnSpPr>
            <a:stCxn id="15" idx="3"/>
            <a:endCxn id="28" idx="1"/>
          </p:cNvCxnSpPr>
          <p:nvPr/>
        </p:nvCxnSpPr>
        <p:spPr>
          <a:xfrm flipV="1">
            <a:off x="5857884" y="4486284"/>
            <a:ext cx="838208" cy="1571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15" idx="3"/>
            <a:endCxn id="29" idx="1"/>
          </p:cNvCxnSpPr>
          <p:nvPr/>
        </p:nvCxnSpPr>
        <p:spPr>
          <a:xfrm flipV="1">
            <a:off x="5857884" y="4638684"/>
            <a:ext cx="990608" cy="476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15" idx="3"/>
            <a:endCxn id="30" idx="1"/>
          </p:cNvCxnSpPr>
          <p:nvPr/>
        </p:nvCxnSpPr>
        <p:spPr>
          <a:xfrm>
            <a:off x="5857884" y="4643446"/>
            <a:ext cx="1143008" cy="14763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>
            <a:stCxn id="23" idx="3"/>
            <a:endCxn id="15" idx="1"/>
          </p:cNvCxnSpPr>
          <p:nvPr/>
        </p:nvCxnSpPr>
        <p:spPr>
          <a:xfrm>
            <a:off x="3714744" y="4643446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6643702" y="507207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缴费单位银行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786446" y="4131238"/>
            <a:ext cx="974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 垫资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矩形 53"/>
          <p:cNvSpPr/>
          <p:nvPr/>
        </p:nvSpPr>
        <p:spPr>
          <a:xfrm>
            <a:off x="3929058" y="4500570"/>
            <a:ext cx="4143404" cy="1432149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复杂资金流举例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COD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714348" y="1357298"/>
            <a:ext cx="7929618" cy="2714644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928662" y="1857364"/>
            <a:ext cx="1428760" cy="7143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物流公司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收款过渡户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65879" y="135729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928926" y="1928802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买家账户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705352" y="1928802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卖家账户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4500562" y="2857496"/>
            <a:ext cx="1643074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交易分润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中间账户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58016" y="2357430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物流公司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收入账户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6858016" y="3286124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收入账户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7" name="直接箭头连接符 16"/>
          <p:cNvCxnSpPr>
            <a:stCxn id="22" idx="0"/>
            <a:endCxn id="8" idx="2"/>
          </p:cNvCxnSpPr>
          <p:nvPr/>
        </p:nvCxnSpPr>
        <p:spPr>
          <a:xfrm rot="16200000" flipV="1">
            <a:off x="2125249" y="2089537"/>
            <a:ext cx="2286016" cy="325042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642910" y="4857760"/>
            <a:ext cx="1000132" cy="64294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买家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214810" y="4857760"/>
            <a:ext cx="1357322" cy="64294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物流公司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5" name="直接箭头连接符 24"/>
          <p:cNvCxnSpPr>
            <a:stCxn id="8" idx="3"/>
            <a:endCxn id="12" idx="1"/>
          </p:cNvCxnSpPr>
          <p:nvPr/>
        </p:nvCxnSpPr>
        <p:spPr>
          <a:xfrm>
            <a:off x="2357422" y="2214554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2" idx="3"/>
            <a:endCxn id="13" idx="1"/>
          </p:cNvCxnSpPr>
          <p:nvPr/>
        </p:nvCxnSpPr>
        <p:spPr>
          <a:xfrm>
            <a:off x="4143372" y="2214554"/>
            <a:ext cx="56198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>
            <a:stCxn id="12" idx="2"/>
            <a:endCxn id="14" idx="1"/>
          </p:cNvCxnSpPr>
          <p:nvPr/>
        </p:nvCxnSpPr>
        <p:spPr>
          <a:xfrm rot="16200000" flipH="1">
            <a:off x="3696884" y="2339570"/>
            <a:ext cx="642942" cy="96441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0"/>
          <p:cNvCxnSpPr>
            <a:stCxn id="14" idx="3"/>
            <a:endCxn id="15" idx="1"/>
          </p:cNvCxnSpPr>
          <p:nvPr/>
        </p:nvCxnSpPr>
        <p:spPr>
          <a:xfrm flipV="1">
            <a:off x="6143636" y="2643182"/>
            <a:ext cx="714380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0"/>
          <p:cNvCxnSpPr>
            <a:stCxn id="15" idx="2"/>
            <a:endCxn id="16" idx="0"/>
          </p:cNvCxnSpPr>
          <p:nvPr/>
        </p:nvCxnSpPr>
        <p:spPr>
          <a:xfrm rot="5400000">
            <a:off x="7393801" y="3107529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11"/>
          <p:cNvCxnSpPr>
            <a:stCxn id="21" idx="3"/>
            <a:endCxn id="58" idx="1"/>
          </p:cNvCxnSpPr>
          <p:nvPr/>
        </p:nvCxnSpPr>
        <p:spPr>
          <a:xfrm>
            <a:off x="1643042" y="5179231"/>
            <a:ext cx="85725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785918" y="478632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现金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000100" y="271462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充值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428860" y="157161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357686" y="157161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786182" y="271462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072198" y="214311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7572396" y="285749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7.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6357950" y="4857760"/>
            <a:ext cx="1357322" cy="64294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银存账户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2500298" y="4857760"/>
            <a:ext cx="1000132" cy="64294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签收员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0" name="直接箭头连接符 11"/>
          <p:cNvCxnSpPr>
            <a:stCxn id="22" idx="3"/>
            <a:endCxn id="53" idx="1"/>
          </p:cNvCxnSpPr>
          <p:nvPr/>
        </p:nvCxnSpPr>
        <p:spPr>
          <a:xfrm>
            <a:off x="5572132" y="5179231"/>
            <a:ext cx="785818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3" name="直接箭头连接符 11"/>
          <p:cNvCxnSpPr>
            <a:stCxn id="58" idx="3"/>
            <a:endCxn id="22" idx="1"/>
          </p:cNvCxnSpPr>
          <p:nvPr/>
        </p:nvCxnSpPr>
        <p:spPr>
          <a:xfrm>
            <a:off x="3500430" y="5179231"/>
            <a:ext cx="71438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6858016" y="1428736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收入账户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8" name="直接箭头连接符 30"/>
          <p:cNvCxnSpPr>
            <a:stCxn id="15" idx="0"/>
            <a:endCxn id="67" idx="2"/>
          </p:cNvCxnSpPr>
          <p:nvPr/>
        </p:nvCxnSpPr>
        <p:spPr>
          <a:xfrm rot="5400000" flipH="1" flipV="1">
            <a:off x="7393801" y="2178835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1" name="TextBox 70"/>
          <p:cNvSpPr txBox="1"/>
          <p:nvPr/>
        </p:nvSpPr>
        <p:spPr>
          <a:xfrm>
            <a:off x="7572396" y="192880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6.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圆角矩形 238"/>
          <p:cNvSpPr/>
          <p:nvPr/>
        </p:nvSpPr>
        <p:spPr>
          <a:xfrm rot="5400000">
            <a:off x="3643306" y="1357298"/>
            <a:ext cx="500066" cy="2643206"/>
          </a:xfrm>
          <a:prstGeom prst="roundRect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资金流处理的系统模式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流程图: 过程 33"/>
          <p:cNvSpPr/>
          <p:nvPr/>
        </p:nvSpPr>
        <p:spPr>
          <a:xfrm>
            <a:off x="2071670" y="2285992"/>
            <a:ext cx="5786478" cy="2214578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圆角矩形 34"/>
          <p:cNvSpPr/>
          <p:nvPr/>
        </p:nvSpPr>
        <p:spPr>
          <a:xfrm rot="5400000">
            <a:off x="2643174" y="1285860"/>
            <a:ext cx="428628" cy="1143008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收银台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箭头连接符 37"/>
          <p:cNvCxnSpPr>
            <a:endCxn id="59" idx="1"/>
          </p:cNvCxnSpPr>
          <p:nvPr/>
        </p:nvCxnSpPr>
        <p:spPr>
          <a:xfrm>
            <a:off x="4000496" y="2928934"/>
            <a:ext cx="607223" cy="21431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59" idx="0"/>
            <a:endCxn id="61" idx="2"/>
          </p:cNvCxnSpPr>
          <p:nvPr/>
        </p:nvCxnSpPr>
        <p:spPr>
          <a:xfrm>
            <a:off x="5214942" y="3393281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 rot="5400000">
            <a:off x="2572530" y="3356768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61" idx="0"/>
          </p:cNvCxnSpPr>
          <p:nvPr/>
        </p:nvCxnSpPr>
        <p:spPr>
          <a:xfrm>
            <a:off x="6572264" y="3393281"/>
            <a:ext cx="357190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57" idx="0"/>
          </p:cNvCxnSpPr>
          <p:nvPr/>
        </p:nvCxnSpPr>
        <p:spPr>
          <a:xfrm flipV="1">
            <a:off x="5286380" y="3929066"/>
            <a:ext cx="1643074" cy="10715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stCxn id="35" idx="3"/>
          </p:cNvCxnSpPr>
          <p:nvPr/>
        </p:nvCxnSpPr>
        <p:spPr>
          <a:xfrm rot="16200000" flipH="1">
            <a:off x="2678893" y="2250273"/>
            <a:ext cx="357192" cy="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endCxn id="35" idx="1"/>
          </p:cNvCxnSpPr>
          <p:nvPr/>
        </p:nvCxnSpPr>
        <p:spPr>
          <a:xfrm rot="5400000">
            <a:off x="2714616" y="1500174"/>
            <a:ext cx="285749" cy="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圆角矩形 56"/>
          <p:cNvSpPr/>
          <p:nvPr/>
        </p:nvSpPr>
        <p:spPr>
          <a:xfrm rot="5400000">
            <a:off x="3679025" y="2678901"/>
            <a:ext cx="500066" cy="2714644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清    算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圆角矩形 58"/>
          <p:cNvSpPr/>
          <p:nvPr/>
        </p:nvSpPr>
        <p:spPr>
          <a:xfrm rot="5400000">
            <a:off x="4357686" y="2786058"/>
            <a:ext cx="500066" cy="1214446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账   务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 rot="5400000">
            <a:off x="5750727" y="2821777"/>
            <a:ext cx="500066" cy="1143008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会   计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6929454" y="3071810"/>
            <a:ext cx="642942" cy="1143008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核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算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2357422" y="4786322"/>
            <a:ext cx="1928826" cy="428628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银行接入平台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流程图: 过程 67"/>
          <p:cNvSpPr/>
          <p:nvPr/>
        </p:nvSpPr>
        <p:spPr>
          <a:xfrm rot="5400000">
            <a:off x="4822033" y="-1321627"/>
            <a:ext cx="357190" cy="5000660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圆角矩形 92"/>
          <p:cNvSpPr/>
          <p:nvPr/>
        </p:nvSpPr>
        <p:spPr>
          <a:xfrm rot="5400000">
            <a:off x="3071802" y="1928802"/>
            <a:ext cx="500066" cy="1500198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  付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3" name="直接箭头连接符 142"/>
          <p:cNvCxnSpPr/>
          <p:nvPr/>
        </p:nvCxnSpPr>
        <p:spPr>
          <a:xfrm rot="5400000">
            <a:off x="3036084" y="1893082"/>
            <a:ext cx="1071569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 rot="5400000">
            <a:off x="2751125" y="4535495"/>
            <a:ext cx="500066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76" name="流程图: 过程 175"/>
          <p:cNvSpPr/>
          <p:nvPr/>
        </p:nvSpPr>
        <p:spPr>
          <a:xfrm rot="5400000">
            <a:off x="4714876" y="3500438"/>
            <a:ext cx="357190" cy="4643470"/>
          </a:xfrm>
          <a:prstGeom prst="flowChartProcess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3" name="流程图: 过程 182"/>
          <p:cNvSpPr/>
          <p:nvPr/>
        </p:nvSpPr>
        <p:spPr>
          <a:xfrm flipV="1">
            <a:off x="2071670" y="5429264"/>
            <a:ext cx="5786478" cy="857256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85" name="直接箭头连接符 184"/>
          <p:cNvCxnSpPr/>
          <p:nvPr/>
        </p:nvCxnSpPr>
        <p:spPr>
          <a:xfrm rot="16200000" flipV="1">
            <a:off x="3394067" y="4535495"/>
            <a:ext cx="500066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7" name="直接箭头连接符 186"/>
          <p:cNvCxnSpPr/>
          <p:nvPr/>
        </p:nvCxnSpPr>
        <p:spPr>
          <a:xfrm rot="5400000" flipH="1" flipV="1">
            <a:off x="3214678" y="3357562"/>
            <a:ext cx="85725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92" name="直接箭头连接符 191"/>
          <p:cNvCxnSpPr/>
          <p:nvPr/>
        </p:nvCxnSpPr>
        <p:spPr>
          <a:xfrm rot="5400000">
            <a:off x="4000496" y="2214554"/>
            <a:ext cx="1714513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4" name="直接箭头连接符 203"/>
          <p:cNvCxnSpPr/>
          <p:nvPr/>
        </p:nvCxnSpPr>
        <p:spPr>
          <a:xfrm rot="5400000">
            <a:off x="2751125" y="5464189"/>
            <a:ext cx="500066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5" name="直接箭头连接符 204"/>
          <p:cNvCxnSpPr/>
          <p:nvPr/>
        </p:nvCxnSpPr>
        <p:spPr>
          <a:xfrm rot="16200000" flipV="1">
            <a:off x="3394067" y="5392751"/>
            <a:ext cx="500066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1" name="直接箭头连接符 210"/>
          <p:cNvCxnSpPr/>
          <p:nvPr/>
        </p:nvCxnSpPr>
        <p:spPr>
          <a:xfrm rot="16200000" flipV="1">
            <a:off x="3393275" y="1893082"/>
            <a:ext cx="1071569" cy="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5" name="直接箭头连接符 214"/>
          <p:cNvCxnSpPr/>
          <p:nvPr/>
        </p:nvCxnSpPr>
        <p:spPr>
          <a:xfrm flipV="1">
            <a:off x="1714480" y="3357562"/>
            <a:ext cx="785818" cy="7143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1" name="TextBox 220"/>
          <p:cNvSpPr txBox="1"/>
          <p:nvPr/>
        </p:nvSpPr>
        <p:spPr>
          <a:xfrm>
            <a:off x="571472" y="314324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虚资金流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处理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642910" y="5572140"/>
            <a:ext cx="1107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实资金流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处理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4" name="直接箭头连接符 223"/>
          <p:cNvCxnSpPr/>
          <p:nvPr/>
        </p:nvCxnSpPr>
        <p:spPr>
          <a:xfrm flipV="1">
            <a:off x="1714480" y="5857892"/>
            <a:ext cx="785818" cy="7143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25" name="TextBox 224"/>
          <p:cNvSpPr txBox="1"/>
          <p:nvPr/>
        </p:nvSpPr>
        <p:spPr>
          <a:xfrm>
            <a:off x="571472" y="4286256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虚实资金流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6" name="直接箭头连接符 225"/>
          <p:cNvCxnSpPr>
            <a:endCxn id="64" idx="1"/>
          </p:cNvCxnSpPr>
          <p:nvPr/>
        </p:nvCxnSpPr>
        <p:spPr>
          <a:xfrm>
            <a:off x="2080638" y="4609422"/>
            <a:ext cx="276784" cy="39121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9" name="直接箭头连接符 228"/>
          <p:cNvCxnSpPr>
            <a:endCxn id="57" idx="2"/>
          </p:cNvCxnSpPr>
          <p:nvPr/>
        </p:nvCxnSpPr>
        <p:spPr>
          <a:xfrm rot="5400000" flipH="1" flipV="1">
            <a:off x="2039587" y="4077274"/>
            <a:ext cx="573200" cy="49109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2" name="TextBox 231"/>
          <p:cNvSpPr txBox="1"/>
          <p:nvPr/>
        </p:nvSpPr>
        <p:spPr>
          <a:xfrm>
            <a:off x="357158" y="1928802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业务流资金流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33" name="直接箭头连接符 232"/>
          <p:cNvCxnSpPr>
            <a:endCxn id="93" idx="2"/>
          </p:cNvCxnSpPr>
          <p:nvPr/>
        </p:nvCxnSpPr>
        <p:spPr>
          <a:xfrm>
            <a:off x="1928795" y="2214553"/>
            <a:ext cx="642941" cy="464348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6" name="直接箭头连接符 235"/>
          <p:cNvCxnSpPr>
            <a:endCxn id="35" idx="2"/>
          </p:cNvCxnSpPr>
          <p:nvPr/>
        </p:nvCxnSpPr>
        <p:spPr>
          <a:xfrm rot="5400000" flipH="1" flipV="1">
            <a:off x="1928794" y="1857364"/>
            <a:ext cx="357190" cy="357190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47" name="TextBox 246"/>
          <p:cNvSpPr txBox="1"/>
          <p:nvPr/>
        </p:nvSpPr>
        <p:spPr>
          <a:xfrm>
            <a:off x="6288488" y="2345288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资金处理平台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流程图: 过程 111"/>
          <p:cNvSpPr/>
          <p:nvPr/>
        </p:nvSpPr>
        <p:spPr>
          <a:xfrm>
            <a:off x="428596" y="2357430"/>
            <a:ext cx="8501122" cy="4000528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账务会计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785786" y="2518942"/>
            <a:ext cx="2214578" cy="2643206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账务系统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1071538" y="3304760"/>
            <a:ext cx="1643074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账务交易流水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071538" y="3876264"/>
            <a:ext cx="1643074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记账凭证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1071538" y="4519206"/>
            <a:ext cx="1643074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分户账户 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外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571868" y="2518942"/>
            <a:ext cx="5072098" cy="2643206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会计系统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714744" y="4590644"/>
            <a:ext cx="1571636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会计分录流水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3714744" y="3947702"/>
            <a:ext cx="1571636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分户账户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内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191543" y="4519206"/>
            <a:ext cx="2214578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内部分户历史日余额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圆角矩形 18"/>
          <p:cNvSpPr/>
          <p:nvPr/>
        </p:nvSpPr>
        <p:spPr>
          <a:xfrm>
            <a:off x="6191543" y="3947702"/>
            <a:ext cx="2214578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外部分户历史日余额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圆角矩形 19"/>
          <p:cNvSpPr/>
          <p:nvPr/>
        </p:nvSpPr>
        <p:spPr>
          <a:xfrm>
            <a:off x="6548733" y="3304760"/>
            <a:ext cx="1857388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科目汇总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流程图: 直接访问存储器 28"/>
          <p:cNvSpPr/>
          <p:nvPr/>
        </p:nvSpPr>
        <p:spPr>
          <a:xfrm>
            <a:off x="2643174" y="5376462"/>
            <a:ext cx="1357322" cy="500066"/>
          </a:xfrm>
          <a:prstGeom prst="flowChartMagneticDrum">
            <a:avLst/>
          </a:prstGeom>
          <a:ln w="571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消息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3714744" y="3304760"/>
            <a:ext cx="1571636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分户日余额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" name="肘形连接符 40"/>
          <p:cNvCxnSpPr>
            <a:stCxn id="36" idx="3"/>
            <a:endCxn id="19" idx="1"/>
          </p:cNvCxnSpPr>
          <p:nvPr/>
        </p:nvCxnSpPr>
        <p:spPr>
          <a:xfrm>
            <a:off x="5286380" y="3483355"/>
            <a:ext cx="905163" cy="642942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肘形连接符 41"/>
          <p:cNvCxnSpPr>
            <a:stCxn id="36" idx="3"/>
            <a:endCxn id="18" idx="1"/>
          </p:cNvCxnSpPr>
          <p:nvPr/>
        </p:nvCxnSpPr>
        <p:spPr>
          <a:xfrm>
            <a:off x="5286380" y="3483355"/>
            <a:ext cx="905163" cy="1214446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5429256" y="359051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日切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6" name="肘形连接符 45"/>
          <p:cNvCxnSpPr/>
          <p:nvPr/>
        </p:nvCxnSpPr>
        <p:spPr>
          <a:xfrm rot="16200000" flipV="1">
            <a:off x="7834620" y="4090578"/>
            <a:ext cx="857255" cy="1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肘形连接符 49"/>
          <p:cNvCxnSpPr/>
          <p:nvPr/>
        </p:nvCxnSpPr>
        <p:spPr>
          <a:xfrm rot="5400000" flipH="1" flipV="1">
            <a:off x="7834618" y="3804827"/>
            <a:ext cx="285751" cy="1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8263245" y="3661950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日结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714348" y="1733124"/>
            <a:ext cx="1005403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实时记账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071670" y="5876528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异步准实时登记会计分录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矩形 55"/>
          <p:cNvSpPr/>
          <p:nvPr/>
        </p:nvSpPr>
        <p:spPr>
          <a:xfrm>
            <a:off x="5929322" y="3019008"/>
            <a:ext cx="2643206" cy="2000264"/>
          </a:xfrm>
          <a:prstGeom prst="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日终子系统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357422" y="1733124"/>
            <a:ext cx="1005403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账务查询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1" name="直接箭头连接符 60"/>
          <p:cNvCxnSpPr>
            <a:stCxn id="11" idx="2"/>
            <a:endCxn id="12" idx="0"/>
          </p:cNvCxnSpPr>
          <p:nvPr/>
        </p:nvCxnSpPr>
        <p:spPr>
          <a:xfrm rot="5400000">
            <a:off x="1785918" y="3769107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3"/>
          <p:cNvCxnSpPr>
            <a:stCxn id="12" idx="2"/>
            <a:endCxn id="13" idx="0"/>
          </p:cNvCxnSpPr>
          <p:nvPr/>
        </p:nvCxnSpPr>
        <p:spPr>
          <a:xfrm rot="5400000">
            <a:off x="1750199" y="4376330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9" idx="2"/>
            <a:endCxn id="29" idx="1"/>
          </p:cNvCxnSpPr>
          <p:nvPr/>
        </p:nvCxnSpPr>
        <p:spPr>
          <a:xfrm rot="16200000" flipH="1">
            <a:off x="2035951" y="5019271"/>
            <a:ext cx="464347" cy="75009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66"/>
          <p:cNvCxnSpPr>
            <a:stCxn id="29" idx="4"/>
            <a:endCxn id="16" idx="2"/>
          </p:cNvCxnSpPr>
          <p:nvPr/>
        </p:nvCxnSpPr>
        <p:spPr>
          <a:xfrm flipV="1">
            <a:off x="4000496" y="4947834"/>
            <a:ext cx="500066" cy="67866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66"/>
          <p:cNvCxnSpPr>
            <a:stCxn id="16" idx="0"/>
            <a:endCxn id="17" idx="2"/>
          </p:cNvCxnSpPr>
          <p:nvPr/>
        </p:nvCxnSpPr>
        <p:spPr>
          <a:xfrm rot="5400000" flipH="1" flipV="1">
            <a:off x="4357686" y="4447768"/>
            <a:ext cx="285752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66"/>
          <p:cNvCxnSpPr>
            <a:stCxn id="17" idx="0"/>
            <a:endCxn id="36" idx="2"/>
          </p:cNvCxnSpPr>
          <p:nvPr/>
        </p:nvCxnSpPr>
        <p:spPr>
          <a:xfrm rot="5400000" flipH="1" flipV="1">
            <a:off x="4357686" y="3804826"/>
            <a:ext cx="285752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66"/>
          <p:cNvCxnSpPr>
            <a:stCxn id="54" idx="2"/>
          </p:cNvCxnSpPr>
          <p:nvPr/>
        </p:nvCxnSpPr>
        <p:spPr>
          <a:xfrm rot="5400000">
            <a:off x="608509" y="2677583"/>
            <a:ext cx="1214446" cy="2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66"/>
          <p:cNvCxnSpPr>
            <a:endCxn id="58" idx="2"/>
          </p:cNvCxnSpPr>
          <p:nvPr/>
        </p:nvCxnSpPr>
        <p:spPr>
          <a:xfrm rot="5400000" flipH="1" flipV="1">
            <a:off x="2644492" y="2284674"/>
            <a:ext cx="428628" cy="263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92" name="TextBox 91"/>
          <p:cNvSpPr txBox="1"/>
          <p:nvPr/>
        </p:nvSpPr>
        <p:spPr>
          <a:xfrm>
            <a:off x="7263113" y="1804562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报表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3" name="直接箭头连接符 66"/>
          <p:cNvCxnSpPr/>
          <p:nvPr/>
        </p:nvCxnSpPr>
        <p:spPr>
          <a:xfrm rot="5400000" flipH="1" flipV="1">
            <a:off x="7393801" y="2340347"/>
            <a:ext cx="35719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1" name="矩形 100"/>
          <p:cNvSpPr/>
          <p:nvPr/>
        </p:nvSpPr>
        <p:spPr>
          <a:xfrm>
            <a:off x="3643306" y="3019008"/>
            <a:ext cx="1928826" cy="2000264"/>
          </a:xfrm>
          <a:prstGeom prst="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分录子系统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矩形 101"/>
          <p:cNvSpPr/>
          <p:nvPr/>
        </p:nvSpPr>
        <p:spPr>
          <a:xfrm>
            <a:off x="928662" y="3019008"/>
            <a:ext cx="1928826" cy="2000264"/>
          </a:xfrm>
          <a:prstGeom prst="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记账子系统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流程图: 过程 112"/>
          <p:cNvSpPr/>
          <p:nvPr/>
        </p:nvSpPr>
        <p:spPr>
          <a:xfrm>
            <a:off x="928662" y="1000108"/>
            <a:ext cx="1928826" cy="571504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流程图: 过程 113"/>
          <p:cNvSpPr/>
          <p:nvPr/>
        </p:nvSpPr>
        <p:spPr>
          <a:xfrm>
            <a:off x="1081062" y="1152508"/>
            <a:ext cx="1928826" cy="571504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支付清算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783527" y="3071810"/>
            <a:ext cx="2214578" cy="2286016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854965" y="3429000"/>
            <a:ext cx="428628" cy="107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充值协议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1402656" y="3429000"/>
            <a:ext cx="428628" cy="107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提现协议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2426601" y="3429000"/>
            <a:ext cx="428628" cy="107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内转协议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1926535" y="3429000"/>
            <a:ext cx="428628" cy="107157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充退协议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854965" y="4714884"/>
            <a:ext cx="2071702" cy="4286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支付指令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783923" y="3071810"/>
            <a:ext cx="2214578" cy="2286016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清算系统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流程图: 直接访问存储器 14"/>
          <p:cNvSpPr/>
          <p:nvPr/>
        </p:nvSpPr>
        <p:spPr>
          <a:xfrm>
            <a:off x="2640915" y="5429264"/>
            <a:ext cx="1357322" cy="500066"/>
          </a:xfrm>
          <a:prstGeom prst="flowChartMagneticDrum">
            <a:avLst/>
          </a:prstGeom>
          <a:ln w="571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消息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6" name="直接箭头连接符 66"/>
          <p:cNvCxnSpPr>
            <a:endCxn id="15" idx="1"/>
          </p:cNvCxnSpPr>
          <p:nvPr/>
        </p:nvCxnSpPr>
        <p:spPr>
          <a:xfrm rot="16200000" flipH="1">
            <a:off x="2195557" y="5233938"/>
            <a:ext cx="535785" cy="35493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66"/>
          <p:cNvCxnSpPr>
            <a:stCxn id="15" idx="4"/>
          </p:cNvCxnSpPr>
          <p:nvPr/>
        </p:nvCxnSpPr>
        <p:spPr>
          <a:xfrm flipV="1">
            <a:off x="3998237" y="5143513"/>
            <a:ext cx="500066" cy="535784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3855361" y="4643446"/>
            <a:ext cx="2071702" cy="428628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清算指令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12881" y="2714620"/>
            <a:ext cx="1357322" cy="57150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网银接入</a:t>
            </a:r>
          </a:p>
        </p:txBody>
      </p:sp>
      <p:sp>
        <p:nvSpPr>
          <p:cNvPr id="20" name="矩形 19"/>
          <p:cNvSpPr/>
          <p:nvPr/>
        </p:nvSpPr>
        <p:spPr>
          <a:xfrm>
            <a:off x="6712881" y="3357562"/>
            <a:ext cx="1357322" cy="57150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卡通接入</a:t>
            </a:r>
          </a:p>
        </p:txBody>
      </p:sp>
      <p:sp>
        <p:nvSpPr>
          <p:cNvPr id="21" name="矩形 20"/>
          <p:cNvSpPr/>
          <p:nvPr/>
        </p:nvSpPr>
        <p:spPr>
          <a:xfrm>
            <a:off x="6712881" y="4000504"/>
            <a:ext cx="1357322" cy="57150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银企直联</a:t>
            </a:r>
          </a:p>
        </p:txBody>
      </p:sp>
      <p:sp>
        <p:nvSpPr>
          <p:cNvPr id="22" name="矩形 21"/>
          <p:cNvSpPr/>
          <p:nvPr/>
        </p:nvSpPr>
        <p:spPr>
          <a:xfrm>
            <a:off x="6712881" y="4643446"/>
            <a:ext cx="1357322" cy="71438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其它银行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接入方式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圆角矩形 22"/>
          <p:cNvSpPr/>
          <p:nvPr/>
        </p:nvSpPr>
        <p:spPr>
          <a:xfrm>
            <a:off x="5426997" y="3429000"/>
            <a:ext cx="428628" cy="10001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实时处理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圆角矩形 23"/>
          <p:cNvSpPr/>
          <p:nvPr/>
        </p:nvSpPr>
        <p:spPr>
          <a:xfrm>
            <a:off x="4926931" y="3429000"/>
            <a:ext cx="428628" cy="10001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文件处理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926799" y="3429000"/>
            <a:ext cx="428628" cy="10001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渠道管理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直接箭头连接符 66"/>
          <p:cNvCxnSpPr/>
          <p:nvPr/>
        </p:nvCxnSpPr>
        <p:spPr>
          <a:xfrm>
            <a:off x="2926667" y="4786322"/>
            <a:ext cx="85725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66"/>
          <p:cNvCxnSpPr/>
          <p:nvPr/>
        </p:nvCxnSpPr>
        <p:spPr>
          <a:xfrm rot="10800000" flipV="1">
            <a:off x="2926667" y="5000636"/>
            <a:ext cx="857256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929058" y="5429264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异步清算处理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712353" y="4429132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同步清算处理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429388" y="5929330"/>
            <a:ext cx="1285884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账务系统</a:t>
            </a:r>
          </a:p>
        </p:txBody>
      </p:sp>
      <p:cxnSp>
        <p:nvCxnSpPr>
          <p:cNvPr id="41" name="直接箭头连接符 66"/>
          <p:cNvCxnSpPr>
            <a:stCxn id="130" idx="2"/>
            <a:endCxn id="8" idx="0"/>
          </p:cNvCxnSpPr>
          <p:nvPr/>
        </p:nvCxnSpPr>
        <p:spPr>
          <a:xfrm rot="16200000" flipH="1">
            <a:off x="1177565" y="2358559"/>
            <a:ext cx="714380" cy="71212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66"/>
          <p:cNvCxnSpPr/>
          <p:nvPr/>
        </p:nvCxnSpPr>
        <p:spPr>
          <a:xfrm rot="5400000" flipH="1" flipV="1">
            <a:off x="2143110" y="2428868"/>
            <a:ext cx="1571634" cy="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1357290" y="2357430"/>
            <a:ext cx="1005403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支付请求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2928926" y="2357430"/>
            <a:ext cx="1005403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结果回调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6" name="直接箭头连接符 66"/>
          <p:cNvCxnSpPr>
            <a:stCxn id="23" idx="3"/>
            <a:endCxn id="19" idx="1"/>
          </p:cNvCxnSpPr>
          <p:nvPr/>
        </p:nvCxnSpPr>
        <p:spPr>
          <a:xfrm flipV="1">
            <a:off x="5855625" y="3000372"/>
            <a:ext cx="857256" cy="9286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66"/>
          <p:cNvCxnSpPr>
            <a:stCxn id="23" idx="3"/>
            <a:endCxn id="20" idx="1"/>
          </p:cNvCxnSpPr>
          <p:nvPr/>
        </p:nvCxnSpPr>
        <p:spPr>
          <a:xfrm flipV="1">
            <a:off x="5855625" y="3643314"/>
            <a:ext cx="857256" cy="28575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6"/>
          <p:cNvCxnSpPr>
            <a:stCxn id="23" idx="3"/>
            <a:endCxn id="21" idx="1"/>
          </p:cNvCxnSpPr>
          <p:nvPr/>
        </p:nvCxnSpPr>
        <p:spPr>
          <a:xfrm>
            <a:off x="5855625" y="3929066"/>
            <a:ext cx="857256" cy="35719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6"/>
          <p:cNvCxnSpPr>
            <a:stCxn id="23" idx="3"/>
            <a:endCxn id="22" idx="1"/>
          </p:cNvCxnSpPr>
          <p:nvPr/>
        </p:nvCxnSpPr>
        <p:spPr>
          <a:xfrm>
            <a:off x="5855625" y="3929066"/>
            <a:ext cx="857256" cy="10715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6"/>
          <p:cNvCxnSpPr>
            <a:stCxn id="9" idx="2"/>
          </p:cNvCxnSpPr>
          <p:nvPr/>
        </p:nvCxnSpPr>
        <p:spPr>
          <a:xfrm rot="5400000">
            <a:off x="961328" y="4607727"/>
            <a:ext cx="215108" cy="7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66"/>
          <p:cNvCxnSpPr/>
          <p:nvPr/>
        </p:nvCxnSpPr>
        <p:spPr>
          <a:xfrm rot="5400000">
            <a:off x="1532832" y="4606933"/>
            <a:ext cx="21431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66"/>
          <p:cNvCxnSpPr/>
          <p:nvPr/>
        </p:nvCxnSpPr>
        <p:spPr>
          <a:xfrm rot="5400000">
            <a:off x="2034486" y="4606139"/>
            <a:ext cx="21431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66"/>
          <p:cNvCxnSpPr/>
          <p:nvPr/>
        </p:nvCxnSpPr>
        <p:spPr>
          <a:xfrm rot="5400000">
            <a:off x="2532964" y="4605345"/>
            <a:ext cx="21431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66"/>
          <p:cNvCxnSpPr>
            <a:endCxn id="24" idx="2"/>
          </p:cNvCxnSpPr>
          <p:nvPr/>
        </p:nvCxnSpPr>
        <p:spPr>
          <a:xfrm rot="5400000" flipH="1" flipV="1">
            <a:off x="5033294" y="4536289"/>
            <a:ext cx="215108" cy="7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66"/>
          <p:cNvCxnSpPr>
            <a:endCxn id="23" idx="2"/>
          </p:cNvCxnSpPr>
          <p:nvPr/>
        </p:nvCxnSpPr>
        <p:spPr>
          <a:xfrm rot="5400000" flipH="1" flipV="1">
            <a:off x="5533360" y="4536289"/>
            <a:ext cx="215108" cy="79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66"/>
          <p:cNvCxnSpPr>
            <a:stCxn id="13" idx="2"/>
            <a:endCxn id="37" idx="1"/>
          </p:cNvCxnSpPr>
          <p:nvPr/>
        </p:nvCxnSpPr>
        <p:spPr>
          <a:xfrm rot="16200000" flipH="1">
            <a:off x="3642177" y="3392151"/>
            <a:ext cx="1035851" cy="4538572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1" name="折角形 100"/>
          <p:cNvSpPr/>
          <p:nvPr/>
        </p:nvSpPr>
        <p:spPr>
          <a:xfrm>
            <a:off x="6784319" y="2000240"/>
            <a:ext cx="1214446" cy="571504"/>
          </a:xfrm>
          <a:prstGeom prst="foldedCorner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文件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4500562" y="5857892"/>
            <a:ext cx="1005403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实时记账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3" name="直接箭头连接符 66"/>
          <p:cNvCxnSpPr>
            <a:stCxn id="24" idx="0"/>
            <a:endCxn id="101" idx="1"/>
          </p:cNvCxnSpPr>
          <p:nvPr/>
        </p:nvCxnSpPr>
        <p:spPr>
          <a:xfrm rot="5400000" flipH="1" flipV="1">
            <a:off x="5391278" y="2035959"/>
            <a:ext cx="1143008" cy="1643074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右大括号 106"/>
          <p:cNvSpPr/>
          <p:nvPr/>
        </p:nvSpPr>
        <p:spPr>
          <a:xfrm>
            <a:off x="8070203" y="2285992"/>
            <a:ext cx="642942" cy="2857520"/>
          </a:xfrm>
          <a:prstGeom prst="righ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TextBox 111"/>
          <p:cNvSpPr txBox="1"/>
          <p:nvPr/>
        </p:nvSpPr>
        <p:spPr>
          <a:xfrm>
            <a:off x="8641707" y="3230310"/>
            <a:ext cx="430887" cy="913070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银行往来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圆角矩形 118"/>
          <p:cNvSpPr/>
          <p:nvPr/>
        </p:nvSpPr>
        <p:spPr>
          <a:xfrm>
            <a:off x="4426865" y="3429000"/>
            <a:ext cx="428628" cy="1000132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任务调度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流程图: 过程 119"/>
          <p:cNvSpPr/>
          <p:nvPr/>
        </p:nvSpPr>
        <p:spPr>
          <a:xfrm>
            <a:off x="428596" y="2857496"/>
            <a:ext cx="5715040" cy="3571900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流程图: 过程 124"/>
          <p:cNvSpPr/>
          <p:nvPr/>
        </p:nvSpPr>
        <p:spPr>
          <a:xfrm>
            <a:off x="1571604" y="928670"/>
            <a:ext cx="1928826" cy="571504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流程图: 过程 125"/>
          <p:cNvSpPr/>
          <p:nvPr/>
        </p:nvSpPr>
        <p:spPr>
          <a:xfrm>
            <a:off x="1428728" y="1071546"/>
            <a:ext cx="1928826" cy="571504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业务系统</a:t>
            </a:r>
          </a:p>
        </p:txBody>
      </p:sp>
      <p:sp>
        <p:nvSpPr>
          <p:cNvPr id="130" name="流程图: 过程 129"/>
          <p:cNvSpPr/>
          <p:nvPr/>
        </p:nvSpPr>
        <p:spPr>
          <a:xfrm>
            <a:off x="214282" y="1928802"/>
            <a:ext cx="1928826" cy="428628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收银台</a:t>
            </a:r>
          </a:p>
        </p:txBody>
      </p:sp>
      <p:cxnSp>
        <p:nvCxnSpPr>
          <p:cNvPr id="144" name="直接箭头连接符 66"/>
          <p:cNvCxnSpPr>
            <a:stCxn id="126" idx="2"/>
            <a:endCxn id="130" idx="0"/>
          </p:cNvCxnSpPr>
          <p:nvPr/>
        </p:nvCxnSpPr>
        <p:spPr>
          <a:xfrm rot="5400000">
            <a:off x="1643042" y="1178703"/>
            <a:ext cx="285752" cy="121444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66"/>
          <p:cNvCxnSpPr>
            <a:stCxn id="126" idx="2"/>
            <a:endCxn id="8" idx="0"/>
          </p:cNvCxnSpPr>
          <p:nvPr/>
        </p:nvCxnSpPr>
        <p:spPr>
          <a:xfrm rot="5400000">
            <a:off x="1427599" y="2106268"/>
            <a:ext cx="1428760" cy="502325"/>
          </a:xfrm>
          <a:prstGeom prst="bentConnector3">
            <a:avLst>
              <a:gd name="adj1" fmla="val 75436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核算中心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5" name="流程图: 过程 54"/>
          <p:cNvSpPr/>
          <p:nvPr/>
        </p:nvSpPr>
        <p:spPr>
          <a:xfrm>
            <a:off x="2423589" y="2643182"/>
            <a:ext cx="5643602" cy="3571900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2637903" y="3000372"/>
            <a:ext cx="5072098" cy="2928958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核算系统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2852217" y="4572008"/>
            <a:ext cx="1571636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银行流水登记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圆角矩形 59"/>
          <p:cNvSpPr/>
          <p:nvPr/>
        </p:nvSpPr>
        <p:spPr>
          <a:xfrm>
            <a:off x="5257578" y="4572008"/>
            <a:ext cx="2214578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流水归档处理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5257578" y="3929066"/>
            <a:ext cx="2214578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流水核算处理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流程图: 直接访问存储器 62"/>
          <p:cNvSpPr/>
          <p:nvPr/>
        </p:nvSpPr>
        <p:spPr>
          <a:xfrm>
            <a:off x="923391" y="2428868"/>
            <a:ext cx="1357322" cy="500066"/>
          </a:xfrm>
          <a:prstGeom prst="flowChartMagneticDrum">
            <a:avLst/>
          </a:prstGeom>
          <a:ln w="571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消息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圆角矩形 63"/>
          <p:cNvSpPr/>
          <p:nvPr/>
        </p:nvSpPr>
        <p:spPr>
          <a:xfrm>
            <a:off x="2852217" y="3929066"/>
            <a:ext cx="1571636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入账流水登记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5" name="肘形连接符 64"/>
          <p:cNvCxnSpPr>
            <a:stCxn id="64" idx="3"/>
            <a:endCxn id="61" idx="1"/>
          </p:cNvCxnSpPr>
          <p:nvPr/>
        </p:nvCxnSpPr>
        <p:spPr>
          <a:xfrm>
            <a:off x="4423853" y="4107661"/>
            <a:ext cx="833725" cy="1588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肘形连接符 66"/>
          <p:cNvCxnSpPr>
            <a:stCxn id="58" idx="3"/>
            <a:endCxn id="61" idx="1"/>
          </p:cNvCxnSpPr>
          <p:nvPr/>
        </p:nvCxnSpPr>
        <p:spPr>
          <a:xfrm flipV="1">
            <a:off x="4423853" y="4107661"/>
            <a:ext cx="833725" cy="642942"/>
          </a:xfrm>
          <a:prstGeom prst="bentConnector3">
            <a:avLst>
              <a:gd name="adj1" fmla="val 50000"/>
            </a:avLst>
          </a:prstGeom>
          <a:ln w="38100"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09077" y="2000240"/>
            <a:ext cx="24416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异步准实时登记入账流水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995357" y="3500438"/>
            <a:ext cx="2643206" cy="2286016"/>
          </a:xfrm>
          <a:prstGeom prst="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核算处理子系统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1" name="直接箭头连接符 66"/>
          <p:cNvCxnSpPr>
            <a:stCxn id="80" idx="1"/>
            <a:endCxn id="63" idx="1"/>
          </p:cNvCxnSpPr>
          <p:nvPr/>
        </p:nvCxnSpPr>
        <p:spPr>
          <a:xfrm rot="10800000" flipH="1" flipV="1">
            <a:off x="780515" y="1357297"/>
            <a:ext cx="142876" cy="1321603"/>
          </a:xfrm>
          <a:prstGeom prst="bentConnector3">
            <a:avLst>
              <a:gd name="adj1" fmla="val -159999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66"/>
          <p:cNvCxnSpPr>
            <a:stCxn id="63" idx="2"/>
            <a:endCxn id="64" idx="1"/>
          </p:cNvCxnSpPr>
          <p:nvPr/>
        </p:nvCxnSpPr>
        <p:spPr>
          <a:xfrm rot="16200000" flipH="1">
            <a:off x="1637771" y="2893214"/>
            <a:ext cx="1178727" cy="1250165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TextBox 72"/>
          <p:cNvSpPr txBox="1"/>
          <p:nvPr/>
        </p:nvSpPr>
        <p:spPr>
          <a:xfrm>
            <a:off x="7281373" y="1857364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核算报表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4" name="直接箭头连接符 66"/>
          <p:cNvCxnSpPr/>
          <p:nvPr/>
        </p:nvCxnSpPr>
        <p:spPr>
          <a:xfrm rot="5400000" flipH="1" flipV="1">
            <a:off x="7602844" y="2340347"/>
            <a:ext cx="357190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矩形 78"/>
          <p:cNvSpPr/>
          <p:nvPr/>
        </p:nvSpPr>
        <p:spPr>
          <a:xfrm>
            <a:off x="2709341" y="3500438"/>
            <a:ext cx="1928826" cy="2286016"/>
          </a:xfrm>
          <a:prstGeom prst="rect">
            <a:avLst/>
          </a:prstGeom>
          <a:noFill/>
          <a:ln w="28575">
            <a:prstDash val="lg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流水登记子系统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流程图: 过程 79"/>
          <p:cNvSpPr/>
          <p:nvPr/>
        </p:nvSpPr>
        <p:spPr>
          <a:xfrm>
            <a:off x="780515" y="1071546"/>
            <a:ext cx="1928826" cy="571504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会计系统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流程图: 过程 81"/>
          <p:cNvSpPr/>
          <p:nvPr/>
        </p:nvSpPr>
        <p:spPr>
          <a:xfrm>
            <a:off x="494763" y="5072074"/>
            <a:ext cx="1643074" cy="571504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银行流水登记系统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3" name="直接箭头连接符 66"/>
          <p:cNvCxnSpPr>
            <a:stCxn id="82" idx="3"/>
            <a:endCxn id="58" idx="1"/>
          </p:cNvCxnSpPr>
          <p:nvPr/>
        </p:nvCxnSpPr>
        <p:spPr>
          <a:xfrm flipV="1">
            <a:off x="2137837" y="4750603"/>
            <a:ext cx="714380" cy="607223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5" name="直接箭头连接符 66"/>
          <p:cNvCxnSpPr>
            <a:stCxn id="61" idx="2"/>
            <a:endCxn id="60" idx="0"/>
          </p:cNvCxnSpPr>
          <p:nvPr/>
        </p:nvCxnSpPr>
        <p:spPr>
          <a:xfrm rot="5400000">
            <a:off x="6221991" y="4429132"/>
            <a:ext cx="285752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6" name="圆角矩形 85"/>
          <p:cNvSpPr/>
          <p:nvPr/>
        </p:nvSpPr>
        <p:spPr>
          <a:xfrm>
            <a:off x="5281109" y="5214950"/>
            <a:ext cx="2214578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银存待结转统计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7" name="直接箭头连接符 86"/>
          <p:cNvCxnSpPr>
            <a:stCxn id="60" idx="2"/>
            <a:endCxn id="86" idx="0"/>
          </p:cNvCxnSpPr>
          <p:nvPr/>
        </p:nvCxnSpPr>
        <p:spPr>
          <a:xfrm rot="16200000" flipH="1">
            <a:off x="6233756" y="5060308"/>
            <a:ext cx="285752" cy="2353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571868" y="3786190"/>
            <a:ext cx="5357850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571868" y="5214950"/>
            <a:ext cx="5357850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业务流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571868" y="52149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3786182" y="4357694"/>
            <a:ext cx="214314" cy="21431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4786314" y="4286256"/>
            <a:ext cx="785818" cy="3571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菱形 9"/>
          <p:cNvSpPr/>
          <p:nvPr/>
        </p:nvSpPr>
        <p:spPr>
          <a:xfrm>
            <a:off x="6000760" y="4286256"/>
            <a:ext cx="714380" cy="357190"/>
          </a:xfrm>
          <a:prstGeom prst="diamon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7143768" y="4286256"/>
            <a:ext cx="785818" cy="3571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>
            <a:stCxn id="8" idx="6"/>
            <a:endCxn id="9" idx="1"/>
          </p:cNvCxnSpPr>
          <p:nvPr/>
        </p:nvCxnSpPr>
        <p:spPr>
          <a:xfrm>
            <a:off x="4000496" y="4464851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椭圆 12"/>
          <p:cNvSpPr/>
          <p:nvPr/>
        </p:nvSpPr>
        <p:spPr>
          <a:xfrm>
            <a:off x="8572528" y="4357694"/>
            <a:ext cx="214314" cy="21431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箭头连接符 13"/>
          <p:cNvCxnSpPr>
            <a:stCxn id="9" idx="3"/>
            <a:endCxn id="10" idx="1"/>
          </p:cNvCxnSpPr>
          <p:nvPr/>
        </p:nvCxnSpPr>
        <p:spPr>
          <a:xfrm>
            <a:off x="5572132" y="4464851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3"/>
            <a:endCxn id="11" idx="1"/>
          </p:cNvCxnSpPr>
          <p:nvPr/>
        </p:nvCxnSpPr>
        <p:spPr>
          <a:xfrm>
            <a:off x="6715140" y="4464851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11" idx="3"/>
            <a:endCxn id="13" idx="2"/>
          </p:cNvCxnSpPr>
          <p:nvPr/>
        </p:nvCxnSpPr>
        <p:spPr>
          <a:xfrm>
            <a:off x="7929586" y="4464851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7" name="形状 16"/>
          <p:cNvCxnSpPr>
            <a:stCxn id="10" idx="0"/>
            <a:endCxn id="9" idx="1"/>
          </p:cNvCxnSpPr>
          <p:nvPr/>
        </p:nvCxnSpPr>
        <p:spPr>
          <a:xfrm rot="16200000" flipH="1" flipV="1">
            <a:off x="5482834" y="3589735"/>
            <a:ext cx="178595" cy="1571636"/>
          </a:xfrm>
          <a:prstGeom prst="bentConnector4">
            <a:avLst>
              <a:gd name="adj1" fmla="val -127999"/>
              <a:gd name="adj2" fmla="val 125734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8" name="椭圆 17"/>
          <p:cNvSpPr/>
          <p:nvPr/>
        </p:nvSpPr>
        <p:spPr>
          <a:xfrm>
            <a:off x="4143372" y="5715016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5143504" y="5643578"/>
            <a:ext cx="571504" cy="3571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菱形 19"/>
          <p:cNvSpPr/>
          <p:nvPr/>
        </p:nvSpPr>
        <p:spPr>
          <a:xfrm>
            <a:off x="6072198" y="5643578"/>
            <a:ext cx="714380" cy="35719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7143768" y="5643578"/>
            <a:ext cx="500066" cy="3571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箭头连接符 21"/>
          <p:cNvCxnSpPr>
            <a:stCxn id="18" idx="6"/>
            <a:endCxn id="19" idx="1"/>
          </p:cNvCxnSpPr>
          <p:nvPr/>
        </p:nvCxnSpPr>
        <p:spPr>
          <a:xfrm>
            <a:off x="4357686" y="5822173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椭圆 22"/>
          <p:cNvSpPr/>
          <p:nvPr/>
        </p:nvSpPr>
        <p:spPr>
          <a:xfrm>
            <a:off x="8143900" y="5715016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>
            <a:stCxn id="19" idx="3"/>
            <a:endCxn id="20" idx="1"/>
          </p:cNvCxnSpPr>
          <p:nvPr/>
        </p:nvCxnSpPr>
        <p:spPr>
          <a:xfrm>
            <a:off x="5715008" y="5822173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0" idx="3"/>
            <a:endCxn id="21" idx="1"/>
          </p:cNvCxnSpPr>
          <p:nvPr/>
        </p:nvCxnSpPr>
        <p:spPr>
          <a:xfrm>
            <a:off x="6786578" y="5822173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1" idx="3"/>
            <a:endCxn id="23" idx="2"/>
          </p:cNvCxnSpPr>
          <p:nvPr/>
        </p:nvCxnSpPr>
        <p:spPr>
          <a:xfrm>
            <a:off x="7643834" y="5822173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形状 26"/>
          <p:cNvCxnSpPr>
            <a:stCxn id="20" idx="0"/>
            <a:endCxn id="19" idx="1"/>
          </p:cNvCxnSpPr>
          <p:nvPr/>
        </p:nvCxnSpPr>
        <p:spPr>
          <a:xfrm rot="16200000" flipH="1" flipV="1">
            <a:off x="5697148" y="5089933"/>
            <a:ext cx="178595" cy="1285884"/>
          </a:xfrm>
          <a:prstGeom prst="bentConnector4">
            <a:avLst>
              <a:gd name="adj1" fmla="val -127999"/>
              <a:gd name="adj2" fmla="val 11777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9" idx="2"/>
            <a:endCxn id="18" idx="0"/>
          </p:cNvCxnSpPr>
          <p:nvPr/>
        </p:nvCxnSpPr>
        <p:spPr>
          <a:xfrm rot="5400000">
            <a:off x="4179091" y="4714884"/>
            <a:ext cx="1071570" cy="9286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9" idx="0"/>
            <a:endCxn id="10" idx="2"/>
          </p:cNvCxnSpPr>
          <p:nvPr/>
        </p:nvCxnSpPr>
        <p:spPr>
          <a:xfrm rot="5400000" flipH="1" flipV="1">
            <a:off x="5393537" y="4679165"/>
            <a:ext cx="1000132" cy="9286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>
            <a:stCxn id="23" idx="0"/>
            <a:endCxn id="11" idx="2"/>
          </p:cNvCxnSpPr>
          <p:nvPr/>
        </p:nvCxnSpPr>
        <p:spPr>
          <a:xfrm rot="16200000" flipV="1">
            <a:off x="7358082" y="4822041"/>
            <a:ext cx="1071570" cy="71438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3606880" y="378619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外部企业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46299" y="114298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内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42910" y="207167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外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1503555" y="1142984"/>
            <a:ext cx="435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支付宝内部的业务流程，体现为一连串内部系统或人工任务的执行。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503555" y="2139727"/>
            <a:ext cx="45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支付宝外部的业务流程，体现为一连串外部系统或人工任务的执行。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574993" y="1857364"/>
            <a:ext cx="44291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574993" y="2857496"/>
            <a:ext cx="44291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1574993" y="3000372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内外业务流之间存在联动关系。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简单业务流举例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即时到账交易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643042" y="1857364"/>
            <a:ext cx="6143668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1714480" y="3857628"/>
            <a:ext cx="4643470" cy="1285884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714480" y="385762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椭圆 19"/>
          <p:cNvSpPr/>
          <p:nvPr/>
        </p:nvSpPr>
        <p:spPr>
          <a:xfrm>
            <a:off x="1857356" y="2428868"/>
            <a:ext cx="214314" cy="21431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500298" y="2357430"/>
            <a:ext cx="785818" cy="3571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6" name="直接箭头连接符 25"/>
          <p:cNvCxnSpPr>
            <a:stCxn id="20" idx="6"/>
            <a:endCxn id="21" idx="1"/>
          </p:cNvCxnSpPr>
          <p:nvPr/>
        </p:nvCxnSpPr>
        <p:spPr>
          <a:xfrm>
            <a:off x="2071670" y="2536025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椭圆 26"/>
          <p:cNvSpPr/>
          <p:nvPr/>
        </p:nvSpPr>
        <p:spPr>
          <a:xfrm>
            <a:off x="7429520" y="2428868"/>
            <a:ext cx="214314" cy="21431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0" name="直接箭头连接符 29"/>
          <p:cNvCxnSpPr>
            <a:stCxn id="91" idx="3"/>
            <a:endCxn id="27" idx="2"/>
          </p:cNvCxnSpPr>
          <p:nvPr/>
        </p:nvCxnSpPr>
        <p:spPr>
          <a:xfrm>
            <a:off x="6929454" y="2536025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1" name="形状 30"/>
          <p:cNvCxnSpPr>
            <a:stCxn id="21" idx="3"/>
            <a:endCxn id="89" idx="1"/>
          </p:cNvCxnSpPr>
          <p:nvPr/>
        </p:nvCxnSpPr>
        <p:spPr>
          <a:xfrm>
            <a:off x="3286116" y="2536025"/>
            <a:ext cx="428628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2" name="椭圆 31"/>
          <p:cNvSpPr/>
          <p:nvPr/>
        </p:nvSpPr>
        <p:spPr>
          <a:xfrm>
            <a:off x="2428860" y="4429132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3071802" y="4214818"/>
            <a:ext cx="857256" cy="6429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创建交易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4357686" y="4214818"/>
            <a:ext cx="857256" cy="642942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付款</a:t>
            </a:r>
          </a:p>
        </p:txBody>
      </p:sp>
      <p:cxnSp>
        <p:nvCxnSpPr>
          <p:cNvPr id="36" name="直接箭头连接符 35"/>
          <p:cNvCxnSpPr>
            <a:stCxn id="32" idx="6"/>
            <a:endCxn id="33" idx="1"/>
          </p:cNvCxnSpPr>
          <p:nvPr/>
        </p:nvCxnSpPr>
        <p:spPr>
          <a:xfrm>
            <a:off x="2643174" y="4536289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7" name="椭圆 36"/>
          <p:cNvSpPr/>
          <p:nvPr/>
        </p:nvSpPr>
        <p:spPr>
          <a:xfrm>
            <a:off x="5715008" y="4429132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8" name="直接箭头连接符 37"/>
          <p:cNvCxnSpPr>
            <a:stCxn id="33" idx="3"/>
            <a:endCxn id="35" idx="1"/>
          </p:cNvCxnSpPr>
          <p:nvPr/>
        </p:nvCxnSpPr>
        <p:spPr>
          <a:xfrm>
            <a:off x="3929058" y="4536289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5" idx="3"/>
            <a:endCxn id="37" idx="2"/>
          </p:cNvCxnSpPr>
          <p:nvPr/>
        </p:nvCxnSpPr>
        <p:spPr>
          <a:xfrm>
            <a:off x="5214942" y="4536289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89" idx="2"/>
            <a:endCxn id="32" idx="0"/>
          </p:cNvCxnSpPr>
          <p:nvPr/>
        </p:nvCxnSpPr>
        <p:spPr>
          <a:xfrm rot="5400000">
            <a:off x="2464579" y="2786058"/>
            <a:ext cx="1714512" cy="157163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>
            <a:stCxn id="37" idx="0"/>
            <a:endCxn id="89" idx="2"/>
          </p:cNvCxnSpPr>
          <p:nvPr/>
        </p:nvCxnSpPr>
        <p:spPr>
          <a:xfrm rot="16200000" flipV="1">
            <a:off x="4107653" y="2714620"/>
            <a:ext cx="1714512" cy="17145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1643042" y="1857364"/>
            <a:ext cx="1170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B2C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商户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圆角矩形 88"/>
          <p:cNvSpPr/>
          <p:nvPr/>
        </p:nvSpPr>
        <p:spPr>
          <a:xfrm>
            <a:off x="3714744" y="2357430"/>
            <a:ext cx="785818" cy="3571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圆角矩形 89"/>
          <p:cNvSpPr/>
          <p:nvPr/>
        </p:nvSpPr>
        <p:spPr>
          <a:xfrm>
            <a:off x="4929190" y="2357430"/>
            <a:ext cx="785818" cy="3571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发货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圆角矩形 90"/>
          <p:cNvSpPr/>
          <p:nvPr/>
        </p:nvSpPr>
        <p:spPr>
          <a:xfrm>
            <a:off x="6143636" y="2357430"/>
            <a:ext cx="785818" cy="3571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5" name="形状 30"/>
          <p:cNvCxnSpPr>
            <a:stCxn id="89" idx="3"/>
            <a:endCxn id="90" idx="1"/>
          </p:cNvCxnSpPr>
          <p:nvPr/>
        </p:nvCxnSpPr>
        <p:spPr>
          <a:xfrm>
            <a:off x="4500562" y="2536025"/>
            <a:ext cx="428628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8" name="形状 30"/>
          <p:cNvCxnSpPr>
            <a:stCxn id="90" idx="3"/>
          </p:cNvCxnSpPr>
          <p:nvPr/>
        </p:nvCxnSpPr>
        <p:spPr>
          <a:xfrm>
            <a:off x="5715008" y="2536025"/>
            <a:ext cx="428628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矩形 473"/>
          <p:cNvSpPr/>
          <p:nvPr/>
        </p:nvSpPr>
        <p:spPr>
          <a:xfrm>
            <a:off x="428596" y="1714488"/>
            <a:ext cx="8501122" cy="1785950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1" name="矩形 430"/>
          <p:cNvSpPr/>
          <p:nvPr/>
        </p:nvSpPr>
        <p:spPr>
          <a:xfrm>
            <a:off x="428596" y="3714752"/>
            <a:ext cx="8501122" cy="1785950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复杂业务流举例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COD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1000100" y="2500306"/>
            <a:ext cx="214314" cy="21431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500166" y="2000240"/>
            <a:ext cx="428628" cy="12144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下单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箭头连接符 11"/>
          <p:cNvCxnSpPr>
            <a:stCxn id="10" idx="6"/>
            <a:endCxn id="11" idx="1"/>
          </p:cNvCxnSpPr>
          <p:nvPr/>
        </p:nvCxnSpPr>
        <p:spPr>
          <a:xfrm>
            <a:off x="1214414" y="2607463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5" name="形状 30"/>
          <p:cNvCxnSpPr>
            <a:stCxn id="11" idx="3"/>
            <a:endCxn id="63" idx="1"/>
          </p:cNvCxnSpPr>
          <p:nvPr/>
        </p:nvCxnSpPr>
        <p:spPr>
          <a:xfrm>
            <a:off x="1928794" y="2607463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6" name="圆角矩形 25"/>
          <p:cNvSpPr/>
          <p:nvPr/>
        </p:nvSpPr>
        <p:spPr>
          <a:xfrm>
            <a:off x="3286116" y="2000240"/>
            <a:ext cx="500066" cy="12144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揽收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>
            <a:off x="5143504" y="2000240"/>
            <a:ext cx="500066" cy="12144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付款签收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4143372" y="2000240"/>
            <a:ext cx="500066" cy="12144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送货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2285984" y="2000240"/>
            <a:ext cx="500066" cy="12144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请求发货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形状 30"/>
          <p:cNvCxnSpPr>
            <a:stCxn id="63" idx="3"/>
            <a:endCxn id="26" idx="1"/>
          </p:cNvCxnSpPr>
          <p:nvPr/>
        </p:nvCxnSpPr>
        <p:spPr>
          <a:xfrm>
            <a:off x="2786050" y="2607463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69" name="形状 30"/>
          <p:cNvCxnSpPr>
            <a:stCxn id="26" idx="3"/>
            <a:endCxn id="61" idx="1"/>
          </p:cNvCxnSpPr>
          <p:nvPr/>
        </p:nvCxnSpPr>
        <p:spPr>
          <a:xfrm>
            <a:off x="3786182" y="2607463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72" name="形状 30"/>
          <p:cNvCxnSpPr>
            <a:stCxn id="61" idx="3"/>
            <a:endCxn id="28" idx="1"/>
          </p:cNvCxnSpPr>
          <p:nvPr/>
        </p:nvCxnSpPr>
        <p:spPr>
          <a:xfrm>
            <a:off x="4643438" y="2607463"/>
            <a:ext cx="500066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95" name="圆角矩形 94"/>
          <p:cNvSpPr/>
          <p:nvPr/>
        </p:nvSpPr>
        <p:spPr>
          <a:xfrm>
            <a:off x="6000760" y="2000240"/>
            <a:ext cx="571504" cy="12144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付款给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1" name="形状 30"/>
          <p:cNvCxnSpPr>
            <a:stCxn id="28" idx="3"/>
            <a:endCxn id="95" idx="1"/>
          </p:cNvCxnSpPr>
          <p:nvPr/>
        </p:nvCxnSpPr>
        <p:spPr>
          <a:xfrm>
            <a:off x="5643570" y="2607463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04" name="形状 30"/>
          <p:cNvCxnSpPr>
            <a:stCxn id="95" idx="3"/>
            <a:endCxn id="177" idx="1"/>
          </p:cNvCxnSpPr>
          <p:nvPr/>
        </p:nvCxnSpPr>
        <p:spPr>
          <a:xfrm>
            <a:off x="6572264" y="2607463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9" name="椭圆 108"/>
          <p:cNvSpPr/>
          <p:nvPr/>
        </p:nvSpPr>
        <p:spPr>
          <a:xfrm>
            <a:off x="7858148" y="2500306"/>
            <a:ext cx="214314" cy="21431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4" name="椭圆 113"/>
          <p:cNvSpPr/>
          <p:nvPr/>
        </p:nvSpPr>
        <p:spPr>
          <a:xfrm>
            <a:off x="1785918" y="928670"/>
            <a:ext cx="107157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买家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椭圆 114"/>
          <p:cNvSpPr/>
          <p:nvPr/>
        </p:nvSpPr>
        <p:spPr>
          <a:xfrm>
            <a:off x="3214678" y="928670"/>
            <a:ext cx="107157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卖家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椭圆 115"/>
          <p:cNvSpPr/>
          <p:nvPr/>
        </p:nvSpPr>
        <p:spPr>
          <a:xfrm>
            <a:off x="4786314" y="928670"/>
            <a:ext cx="1071570" cy="500066"/>
          </a:xfrm>
          <a:prstGeom prst="ellipse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7" name="直接箭头连接符 116"/>
          <p:cNvCxnSpPr>
            <a:stCxn id="114" idx="4"/>
            <a:endCxn id="11" idx="0"/>
          </p:cNvCxnSpPr>
          <p:nvPr/>
        </p:nvCxnSpPr>
        <p:spPr>
          <a:xfrm rot="5400000">
            <a:off x="1732340" y="1410877"/>
            <a:ext cx="571504" cy="60722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>
            <a:stCxn id="115" idx="4"/>
            <a:endCxn id="63" idx="0"/>
          </p:cNvCxnSpPr>
          <p:nvPr/>
        </p:nvCxnSpPr>
        <p:spPr>
          <a:xfrm rot="5400000">
            <a:off x="2857488" y="1107265"/>
            <a:ext cx="571504" cy="12144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直接箭头连接符 122"/>
          <p:cNvCxnSpPr>
            <a:stCxn id="116" idx="4"/>
            <a:endCxn id="26" idx="0"/>
          </p:cNvCxnSpPr>
          <p:nvPr/>
        </p:nvCxnSpPr>
        <p:spPr>
          <a:xfrm rot="5400000">
            <a:off x="4143372" y="821513"/>
            <a:ext cx="571504" cy="178595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8" name="直接箭头连接符 127"/>
          <p:cNvCxnSpPr>
            <a:stCxn id="116" idx="4"/>
            <a:endCxn id="28" idx="0"/>
          </p:cNvCxnSpPr>
          <p:nvPr/>
        </p:nvCxnSpPr>
        <p:spPr>
          <a:xfrm rot="16200000" flipH="1">
            <a:off x="5072066" y="1678769"/>
            <a:ext cx="571504" cy="7143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1" name="直接箭头连接符 130"/>
          <p:cNvCxnSpPr>
            <a:stCxn id="116" idx="4"/>
            <a:endCxn id="95" idx="0"/>
          </p:cNvCxnSpPr>
          <p:nvPr/>
        </p:nvCxnSpPr>
        <p:spPr>
          <a:xfrm rot="16200000" flipH="1">
            <a:off x="5518553" y="1232281"/>
            <a:ext cx="571504" cy="9644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114" idx="4"/>
            <a:endCxn id="28" idx="0"/>
          </p:cNvCxnSpPr>
          <p:nvPr/>
        </p:nvCxnSpPr>
        <p:spPr>
          <a:xfrm rot="16200000" flipH="1">
            <a:off x="3571868" y="178571"/>
            <a:ext cx="571504" cy="30718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115" idx="4"/>
            <a:endCxn id="26" idx="0"/>
          </p:cNvCxnSpPr>
          <p:nvPr/>
        </p:nvCxnSpPr>
        <p:spPr>
          <a:xfrm rot="5400000">
            <a:off x="3357554" y="1607331"/>
            <a:ext cx="571504" cy="21431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7" name="圆角矩形 176"/>
          <p:cNvSpPr/>
          <p:nvPr/>
        </p:nvSpPr>
        <p:spPr>
          <a:xfrm>
            <a:off x="6929454" y="2000240"/>
            <a:ext cx="642942" cy="1214446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提供资金对账文件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66" name="形状 30"/>
          <p:cNvCxnSpPr>
            <a:stCxn id="177" idx="3"/>
            <a:endCxn id="109" idx="2"/>
          </p:cNvCxnSpPr>
          <p:nvPr/>
        </p:nvCxnSpPr>
        <p:spPr>
          <a:xfrm>
            <a:off x="7572396" y="2607463"/>
            <a:ext cx="285752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2" name="直接箭头连接符 391"/>
          <p:cNvCxnSpPr>
            <a:stCxn id="116" idx="4"/>
            <a:endCxn id="177" idx="0"/>
          </p:cNvCxnSpPr>
          <p:nvPr/>
        </p:nvCxnSpPr>
        <p:spPr>
          <a:xfrm rot="16200000" flipH="1">
            <a:off x="6000760" y="750075"/>
            <a:ext cx="571504" cy="19288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5" name="圆角矩形 394"/>
          <p:cNvSpPr/>
          <p:nvPr/>
        </p:nvSpPr>
        <p:spPr>
          <a:xfrm>
            <a:off x="2143108" y="3857628"/>
            <a:ext cx="1214446" cy="5000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物流订单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7" name="圆角矩形 396"/>
          <p:cNvSpPr/>
          <p:nvPr/>
        </p:nvSpPr>
        <p:spPr>
          <a:xfrm>
            <a:off x="1142976" y="4786322"/>
            <a:ext cx="114300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创建交易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8" name="圆角矩形 397"/>
          <p:cNvSpPr/>
          <p:nvPr/>
        </p:nvSpPr>
        <p:spPr>
          <a:xfrm>
            <a:off x="3286116" y="4786322"/>
            <a:ext cx="114300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交易签收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9" name="直接箭头连接符 398"/>
          <p:cNvCxnSpPr>
            <a:stCxn id="11" idx="2"/>
            <a:endCxn id="397" idx="0"/>
          </p:cNvCxnSpPr>
          <p:nvPr/>
        </p:nvCxnSpPr>
        <p:spPr>
          <a:xfrm rot="5400000">
            <a:off x="928662" y="4000504"/>
            <a:ext cx="1571636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2" name="直接箭头连接符 401"/>
          <p:cNvCxnSpPr>
            <a:stCxn id="28" idx="2"/>
            <a:endCxn id="395" idx="0"/>
          </p:cNvCxnSpPr>
          <p:nvPr/>
        </p:nvCxnSpPr>
        <p:spPr>
          <a:xfrm rot="5400000">
            <a:off x="3750463" y="2214554"/>
            <a:ext cx="642942" cy="264320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5" name="直接箭头连接符 404"/>
          <p:cNvCxnSpPr>
            <a:stCxn id="395" idx="2"/>
            <a:endCxn id="398" idx="0"/>
          </p:cNvCxnSpPr>
          <p:nvPr/>
        </p:nvCxnSpPr>
        <p:spPr>
          <a:xfrm rot="16200000" flipH="1">
            <a:off x="3089661" y="4018363"/>
            <a:ext cx="428628" cy="110728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8" name="直接箭头连接符 407"/>
          <p:cNvCxnSpPr>
            <a:stCxn id="397" idx="3"/>
            <a:endCxn id="398" idx="1"/>
          </p:cNvCxnSpPr>
          <p:nvPr/>
        </p:nvCxnSpPr>
        <p:spPr>
          <a:xfrm>
            <a:off x="2285984" y="5000636"/>
            <a:ext cx="100013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1" name="圆角矩形 410"/>
          <p:cNvSpPr/>
          <p:nvPr/>
        </p:nvSpPr>
        <p:spPr>
          <a:xfrm>
            <a:off x="4572000" y="3857628"/>
            <a:ext cx="1214446" cy="5000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物流订单清算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2" name="圆角矩形 411"/>
          <p:cNvSpPr/>
          <p:nvPr/>
        </p:nvSpPr>
        <p:spPr>
          <a:xfrm>
            <a:off x="5357818" y="4786322"/>
            <a:ext cx="1928826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交易付款与分润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3" name="直接箭头连接符 412"/>
          <p:cNvCxnSpPr>
            <a:stCxn id="398" idx="3"/>
            <a:endCxn id="412" idx="1"/>
          </p:cNvCxnSpPr>
          <p:nvPr/>
        </p:nvCxnSpPr>
        <p:spPr>
          <a:xfrm>
            <a:off x="4429124" y="5000636"/>
            <a:ext cx="92869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7" name="直接箭头连接符 416"/>
          <p:cNvCxnSpPr>
            <a:stCxn id="177" idx="2"/>
            <a:endCxn id="411" idx="0"/>
          </p:cNvCxnSpPr>
          <p:nvPr/>
        </p:nvCxnSpPr>
        <p:spPr>
          <a:xfrm rot="5400000">
            <a:off x="5893603" y="2500306"/>
            <a:ext cx="642942" cy="20717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20" name="圆角矩形 419"/>
          <p:cNvSpPr/>
          <p:nvPr/>
        </p:nvSpPr>
        <p:spPr>
          <a:xfrm>
            <a:off x="6500826" y="3857628"/>
            <a:ext cx="1214446" cy="5000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物流订单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收费分润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21" name="直接箭头连接符 420"/>
          <p:cNvCxnSpPr>
            <a:stCxn id="411" idx="2"/>
            <a:endCxn id="412" idx="0"/>
          </p:cNvCxnSpPr>
          <p:nvPr/>
        </p:nvCxnSpPr>
        <p:spPr>
          <a:xfrm rot="16200000" flipH="1">
            <a:off x="5536413" y="4000504"/>
            <a:ext cx="428628" cy="11430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4" name="直接箭头连接符 423"/>
          <p:cNvCxnSpPr>
            <a:stCxn id="395" idx="3"/>
            <a:endCxn id="411" idx="1"/>
          </p:cNvCxnSpPr>
          <p:nvPr/>
        </p:nvCxnSpPr>
        <p:spPr>
          <a:xfrm>
            <a:off x="3357554" y="4107661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8" name="直接箭头连接符 427"/>
          <p:cNvCxnSpPr>
            <a:stCxn id="411" idx="3"/>
            <a:endCxn id="420" idx="1"/>
          </p:cNvCxnSpPr>
          <p:nvPr/>
        </p:nvCxnSpPr>
        <p:spPr>
          <a:xfrm>
            <a:off x="5786446" y="4107661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2" name="TextBox 431"/>
          <p:cNvSpPr txBox="1"/>
          <p:nvPr/>
        </p:nvSpPr>
        <p:spPr>
          <a:xfrm>
            <a:off x="428596" y="378619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7" name="椭圆 436"/>
          <p:cNvSpPr/>
          <p:nvPr/>
        </p:nvSpPr>
        <p:spPr>
          <a:xfrm>
            <a:off x="642910" y="4857760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1714480" y="4000504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椭圆 438"/>
          <p:cNvSpPr/>
          <p:nvPr/>
        </p:nvSpPr>
        <p:spPr>
          <a:xfrm>
            <a:off x="8001024" y="4000504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椭圆 439"/>
          <p:cNvSpPr/>
          <p:nvPr/>
        </p:nvSpPr>
        <p:spPr>
          <a:xfrm>
            <a:off x="7572396" y="4929198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1" name="直接箭头连接符 440"/>
          <p:cNvCxnSpPr>
            <a:stCxn id="437" idx="6"/>
            <a:endCxn id="397" idx="1"/>
          </p:cNvCxnSpPr>
          <p:nvPr/>
        </p:nvCxnSpPr>
        <p:spPr>
          <a:xfrm>
            <a:off x="857224" y="4964917"/>
            <a:ext cx="285752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3" name="直接箭头连接符 452"/>
          <p:cNvCxnSpPr>
            <a:stCxn id="116" idx="4"/>
            <a:endCxn id="61" idx="0"/>
          </p:cNvCxnSpPr>
          <p:nvPr/>
        </p:nvCxnSpPr>
        <p:spPr>
          <a:xfrm rot="5400000">
            <a:off x="4572000" y="1250141"/>
            <a:ext cx="571504" cy="9286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56" name="直接箭头连接符 455"/>
          <p:cNvCxnSpPr>
            <a:stCxn id="438" idx="6"/>
            <a:endCxn id="395" idx="1"/>
          </p:cNvCxnSpPr>
          <p:nvPr/>
        </p:nvCxnSpPr>
        <p:spPr>
          <a:xfrm>
            <a:off x="1928794" y="4107661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9" name="直接箭头连接符 458"/>
          <p:cNvCxnSpPr>
            <a:stCxn id="420" idx="3"/>
            <a:endCxn id="439" idx="2"/>
          </p:cNvCxnSpPr>
          <p:nvPr/>
        </p:nvCxnSpPr>
        <p:spPr>
          <a:xfrm>
            <a:off x="7715272" y="4107661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2" name="直接箭头连接符 461"/>
          <p:cNvCxnSpPr>
            <a:stCxn id="412" idx="3"/>
            <a:endCxn id="440" idx="2"/>
          </p:cNvCxnSpPr>
          <p:nvPr/>
        </p:nvCxnSpPr>
        <p:spPr>
          <a:xfrm>
            <a:off x="7286644" y="5000636"/>
            <a:ext cx="285752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75" name="TextBox 474"/>
          <p:cNvSpPr txBox="1"/>
          <p:nvPr/>
        </p:nvSpPr>
        <p:spPr>
          <a:xfrm>
            <a:off x="428596" y="171448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外部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" name="图示 17"/>
          <p:cNvGraphicFramePr/>
          <p:nvPr/>
        </p:nvGraphicFramePr>
        <p:xfrm>
          <a:off x="285720" y="857232"/>
          <a:ext cx="8572560" cy="57150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课程目标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12" name="图示 11"/>
          <p:cNvGraphicFramePr/>
          <p:nvPr/>
        </p:nvGraphicFramePr>
        <p:xfrm>
          <a:off x="2786050" y="2285992"/>
          <a:ext cx="3429024" cy="24606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pic>
        <p:nvPicPr>
          <p:cNvPr id="3075" name="Picture 3" descr="C:\Documents and Settings\li.cheng\Local Settings\Temporary Internet Files\Content.IE5\7BXL922A\MCj03121140000[1].wmf"/>
          <p:cNvPicPr>
            <a:picLocks noChangeAspect="1"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134934" y="2857496"/>
            <a:ext cx="1437198" cy="114300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矩形 430"/>
          <p:cNvSpPr/>
          <p:nvPr/>
        </p:nvSpPr>
        <p:spPr>
          <a:xfrm>
            <a:off x="642910" y="1071546"/>
            <a:ext cx="7929618" cy="1785950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业务流与资金流联动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- COD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95" name="圆角矩形 394"/>
          <p:cNvSpPr/>
          <p:nvPr/>
        </p:nvSpPr>
        <p:spPr>
          <a:xfrm>
            <a:off x="2357422" y="1214422"/>
            <a:ext cx="1214446" cy="5000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物流订单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7" name="圆角矩形 396"/>
          <p:cNvSpPr/>
          <p:nvPr/>
        </p:nvSpPr>
        <p:spPr>
          <a:xfrm>
            <a:off x="1357290" y="2143116"/>
            <a:ext cx="114300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创建交易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8" name="圆角矩形 397"/>
          <p:cNvSpPr/>
          <p:nvPr/>
        </p:nvSpPr>
        <p:spPr>
          <a:xfrm>
            <a:off x="3000364" y="2143116"/>
            <a:ext cx="114300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交易签收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5" name="直接箭头连接符 404"/>
          <p:cNvCxnSpPr>
            <a:stCxn id="395" idx="2"/>
            <a:endCxn id="398" idx="0"/>
          </p:cNvCxnSpPr>
          <p:nvPr/>
        </p:nvCxnSpPr>
        <p:spPr>
          <a:xfrm rot="16200000" flipH="1">
            <a:off x="3053942" y="1625190"/>
            <a:ext cx="428628" cy="60722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8" name="直接箭头连接符 407"/>
          <p:cNvCxnSpPr>
            <a:stCxn id="397" idx="3"/>
            <a:endCxn id="398" idx="1"/>
          </p:cNvCxnSpPr>
          <p:nvPr/>
        </p:nvCxnSpPr>
        <p:spPr>
          <a:xfrm>
            <a:off x="2500298" y="2357430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1" name="圆角矩形 410"/>
          <p:cNvSpPr/>
          <p:nvPr/>
        </p:nvSpPr>
        <p:spPr>
          <a:xfrm>
            <a:off x="4786314" y="1214422"/>
            <a:ext cx="1214446" cy="5000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物流订单清算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12" name="圆角矩形 411"/>
          <p:cNvSpPr/>
          <p:nvPr/>
        </p:nvSpPr>
        <p:spPr>
          <a:xfrm>
            <a:off x="5214942" y="2143116"/>
            <a:ext cx="1928826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交易付款与分润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13" name="直接箭头连接符 412"/>
          <p:cNvCxnSpPr>
            <a:stCxn id="398" idx="3"/>
            <a:endCxn id="412" idx="1"/>
          </p:cNvCxnSpPr>
          <p:nvPr/>
        </p:nvCxnSpPr>
        <p:spPr>
          <a:xfrm>
            <a:off x="4143372" y="2357430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0" name="圆角矩形 419"/>
          <p:cNvSpPr/>
          <p:nvPr/>
        </p:nvSpPr>
        <p:spPr>
          <a:xfrm>
            <a:off x="6715140" y="1214422"/>
            <a:ext cx="1214446" cy="5000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物流订单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收费分润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21" name="直接箭头连接符 420"/>
          <p:cNvCxnSpPr>
            <a:stCxn id="411" idx="2"/>
            <a:endCxn id="412" idx="0"/>
          </p:cNvCxnSpPr>
          <p:nvPr/>
        </p:nvCxnSpPr>
        <p:spPr>
          <a:xfrm rot="16200000" flipH="1">
            <a:off x="5572132" y="1535893"/>
            <a:ext cx="428628" cy="7858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4" name="直接箭头连接符 423"/>
          <p:cNvCxnSpPr>
            <a:stCxn id="395" idx="3"/>
            <a:endCxn id="411" idx="1"/>
          </p:cNvCxnSpPr>
          <p:nvPr/>
        </p:nvCxnSpPr>
        <p:spPr>
          <a:xfrm>
            <a:off x="3571868" y="1464455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28" name="直接箭头连接符 427"/>
          <p:cNvCxnSpPr>
            <a:stCxn id="411" idx="3"/>
            <a:endCxn id="420" idx="1"/>
          </p:cNvCxnSpPr>
          <p:nvPr/>
        </p:nvCxnSpPr>
        <p:spPr>
          <a:xfrm>
            <a:off x="6000760" y="1464455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32" name="TextBox 431"/>
          <p:cNvSpPr txBox="1"/>
          <p:nvPr/>
        </p:nvSpPr>
        <p:spPr>
          <a:xfrm>
            <a:off x="642910" y="107154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业务流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7" name="椭圆 436"/>
          <p:cNvSpPr/>
          <p:nvPr/>
        </p:nvSpPr>
        <p:spPr>
          <a:xfrm>
            <a:off x="857224" y="2214554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8" name="椭圆 437"/>
          <p:cNvSpPr/>
          <p:nvPr/>
        </p:nvSpPr>
        <p:spPr>
          <a:xfrm>
            <a:off x="1928794" y="1357298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9" name="椭圆 438"/>
          <p:cNvSpPr/>
          <p:nvPr/>
        </p:nvSpPr>
        <p:spPr>
          <a:xfrm>
            <a:off x="8215338" y="1357298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0" name="椭圆 439"/>
          <p:cNvSpPr/>
          <p:nvPr/>
        </p:nvSpPr>
        <p:spPr>
          <a:xfrm>
            <a:off x="7786710" y="2285992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41" name="直接箭头连接符 440"/>
          <p:cNvCxnSpPr>
            <a:stCxn id="437" idx="6"/>
            <a:endCxn id="397" idx="1"/>
          </p:cNvCxnSpPr>
          <p:nvPr/>
        </p:nvCxnSpPr>
        <p:spPr>
          <a:xfrm>
            <a:off x="1071538" y="2321711"/>
            <a:ext cx="285752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6" name="直接箭头连接符 455"/>
          <p:cNvCxnSpPr>
            <a:stCxn id="438" idx="6"/>
            <a:endCxn id="395" idx="1"/>
          </p:cNvCxnSpPr>
          <p:nvPr/>
        </p:nvCxnSpPr>
        <p:spPr>
          <a:xfrm>
            <a:off x="2143108" y="1464455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9" name="直接箭头连接符 458"/>
          <p:cNvCxnSpPr>
            <a:stCxn id="420" idx="3"/>
            <a:endCxn id="439" idx="2"/>
          </p:cNvCxnSpPr>
          <p:nvPr/>
        </p:nvCxnSpPr>
        <p:spPr>
          <a:xfrm>
            <a:off x="7929586" y="1464455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2" name="直接箭头连接符 461"/>
          <p:cNvCxnSpPr>
            <a:stCxn id="412" idx="3"/>
            <a:endCxn id="440" idx="2"/>
          </p:cNvCxnSpPr>
          <p:nvPr/>
        </p:nvCxnSpPr>
        <p:spPr>
          <a:xfrm>
            <a:off x="7143768" y="2357430"/>
            <a:ext cx="642942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2" name="矩形 61"/>
          <p:cNvSpPr/>
          <p:nvPr/>
        </p:nvSpPr>
        <p:spPr>
          <a:xfrm>
            <a:off x="642910" y="3429000"/>
            <a:ext cx="7929618" cy="292895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4" name="矩形 63"/>
          <p:cNvSpPr/>
          <p:nvPr/>
        </p:nvSpPr>
        <p:spPr>
          <a:xfrm>
            <a:off x="857224" y="4143380"/>
            <a:ext cx="1428760" cy="7143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物流公司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收款过渡户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642910" y="34290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资金流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857488" y="4214818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买家账户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33914" y="4214818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卖家账户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429124" y="5143512"/>
            <a:ext cx="1643074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交易分润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中间账户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786578" y="4643446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物流公司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收入账户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6786578" y="5572140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收入账户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4" name="直接箭头连接符 73"/>
          <p:cNvCxnSpPr>
            <a:stCxn id="64" idx="3"/>
            <a:endCxn id="67" idx="1"/>
          </p:cNvCxnSpPr>
          <p:nvPr/>
        </p:nvCxnSpPr>
        <p:spPr>
          <a:xfrm>
            <a:off x="2285984" y="4500570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/>
          <p:cNvCxnSpPr>
            <a:stCxn id="67" idx="3"/>
            <a:endCxn id="68" idx="1"/>
          </p:cNvCxnSpPr>
          <p:nvPr/>
        </p:nvCxnSpPr>
        <p:spPr>
          <a:xfrm>
            <a:off x="4071934" y="4500570"/>
            <a:ext cx="56198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30"/>
          <p:cNvCxnSpPr>
            <a:stCxn id="67" idx="2"/>
            <a:endCxn id="70" idx="1"/>
          </p:cNvCxnSpPr>
          <p:nvPr/>
        </p:nvCxnSpPr>
        <p:spPr>
          <a:xfrm rot="16200000" flipH="1">
            <a:off x="3625446" y="4625586"/>
            <a:ext cx="642942" cy="96441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30"/>
          <p:cNvCxnSpPr>
            <a:stCxn id="70" idx="3"/>
            <a:endCxn id="71" idx="1"/>
          </p:cNvCxnSpPr>
          <p:nvPr/>
        </p:nvCxnSpPr>
        <p:spPr>
          <a:xfrm flipV="1">
            <a:off x="6072198" y="4929198"/>
            <a:ext cx="714380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30"/>
          <p:cNvCxnSpPr>
            <a:stCxn id="71" idx="2"/>
            <a:endCxn id="73" idx="0"/>
          </p:cNvCxnSpPr>
          <p:nvPr/>
        </p:nvCxnSpPr>
        <p:spPr>
          <a:xfrm rot="5400000">
            <a:off x="7322363" y="5393545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9" name="TextBox 78"/>
          <p:cNvSpPr txBox="1"/>
          <p:nvPr/>
        </p:nvSpPr>
        <p:spPr>
          <a:xfrm>
            <a:off x="928662" y="5000636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充值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2357422" y="385762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286248" y="385762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3714744" y="500063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6000760" y="442913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7500958" y="514351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7.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6786578" y="3714752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收入账户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6" name="直接箭头连接符 30"/>
          <p:cNvCxnSpPr>
            <a:stCxn id="71" idx="0"/>
            <a:endCxn id="85" idx="2"/>
          </p:cNvCxnSpPr>
          <p:nvPr/>
        </p:nvCxnSpPr>
        <p:spPr>
          <a:xfrm rot="5400000" flipH="1" flipV="1">
            <a:off x="7322363" y="4464851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7500958" y="421481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6.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8" name="直接箭头连接符 87"/>
          <p:cNvCxnSpPr>
            <a:stCxn id="398" idx="2"/>
            <a:endCxn id="64" idx="0"/>
          </p:cNvCxnSpPr>
          <p:nvPr/>
        </p:nvCxnSpPr>
        <p:spPr>
          <a:xfrm rot="5400000">
            <a:off x="1785918" y="2357430"/>
            <a:ext cx="1571636" cy="20002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412" idx="2"/>
            <a:endCxn id="81" idx="0"/>
          </p:cNvCxnSpPr>
          <p:nvPr/>
        </p:nvCxnSpPr>
        <p:spPr>
          <a:xfrm rot="5400000">
            <a:off x="4816364" y="2494637"/>
            <a:ext cx="1285884" cy="144009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411" idx="2"/>
            <a:endCxn id="80" idx="0"/>
          </p:cNvCxnSpPr>
          <p:nvPr/>
        </p:nvCxnSpPr>
        <p:spPr>
          <a:xfrm rot="5400000">
            <a:off x="3030414" y="1494505"/>
            <a:ext cx="2143140" cy="258310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420" idx="2"/>
            <a:endCxn id="83" idx="0"/>
          </p:cNvCxnSpPr>
          <p:nvPr/>
        </p:nvCxnSpPr>
        <p:spPr>
          <a:xfrm rot="5400000">
            <a:off x="5530744" y="2637513"/>
            <a:ext cx="2714644" cy="8685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业务流处理的模式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数据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流程图: 过程 53"/>
          <p:cNvSpPr/>
          <p:nvPr/>
        </p:nvSpPr>
        <p:spPr>
          <a:xfrm>
            <a:off x="2000232" y="2214554"/>
            <a:ext cx="5357850" cy="2714644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 rot="5400000">
            <a:off x="3071802" y="1928802"/>
            <a:ext cx="500066" cy="1500198"/>
          </a:xfrm>
          <a:prstGeom prst="roundRect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申请单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2" name="直接箭头连接符 91"/>
          <p:cNvCxnSpPr>
            <a:endCxn id="97" idx="2"/>
          </p:cNvCxnSpPr>
          <p:nvPr/>
        </p:nvCxnSpPr>
        <p:spPr>
          <a:xfrm>
            <a:off x="1500166" y="3500440"/>
            <a:ext cx="1071570" cy="3571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endCxn id="99" idx="2"/>
          </p:cNvCxnSpPr>
          <p:nvPr/>
        </p:nvCxnSpPr>
        <p:spPr>
          <a:xfrm flipV="1">
            <a:off x="1714480" y="4321975"/>
            <a:ext cx="928694" cy="39290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69" idx="2"/>
          </p:cNvCxnSpPr>
          <p:nvPr/>
        </p:nvCxnSpPr>
        <p:spPr>
          <a:xfrm>
            <a:off x="1714480" y="2071678"/>
            <a:ext cx="857256" cy="60722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786578" y="22859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 rot="5400000">
            <a:off x="4286248" y="1571612"/>
            <a:ext cx="500066" cy="3929090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业务单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圆角矩形 97"/>
          <p:cNvSpPr/>
          <p:nvPr/>
        </p:nvSpPr>
        <p:spPr>
          <a:xfrm rot="5400000">
            <a:off x="5500694" y="1928802"/>
            <a:ext cx="500066" cy="1500198"/>
          </a:xfrm>
          <a:prstGeom prst="roundRect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通知单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 rot="5400000">
            <a:off x="3143240" y="3571876"/>
            <a:ext cx="500066" cy="1500198"/>
          </a:xfrm>
          <a:prstGeom prst="roundRect">
            <a:avLst/>
          </a:prstGeom>
          <a:ln w="38100">
            <a:prstDash val="dashDot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资金单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 rot="5400000">
            <a:off x="6000760" y="3571876"/>
            <a:ext cx="500066" cy="1500198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操作日志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6055" y="3143248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内部业务流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处理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1471" y="4286256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业务资金流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72575" y="192880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内外业务流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9" name="直接箭头连接符 108"/>
          <p:cNvCxnSpPr>
            <a:stCxn id="69" idx="3"/>
            <a:endCxn id="97" idx="1"/>
          </p:cNvCxnSpPr>
          <p:nvPr/>
        </p:nvCxnSpPr>
        <p:spPr>
          <a:xfrm rot="16200000" flipH="1">
            <a:off x="3750463" y="2500306"/>
            <a:ext cx="357190" cy="12144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97" idx="3"/>
            <a:endCxn id="99" idx="1"/>
          </p:cNvCxnSpPr>
          <p:nvPr/>
        </p:nvCxnSpPr>
        <p:spPr>
          <a:xfrm rot="5400000">
            <a:off x="3821901" y="3357562"/>
            <a:ext cx="285752" cy="11430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7" idx="1"/>
            <a:endCxn id="98" idx="3"/>
          </p:cNvCxnSpPr>
          <p:nvPr/>
        </p:nvCxnSpPr>
        <p:spPr>
          <a:xfrm rot="5400000" flipH="1" flipV="1">
            <a:off x="4964909" y="2500306"/>
            <a:ext cx="357190" cy="12144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97" idx="3"/>
            <a:endCxn id="100" idx="1"/>
          </p:cNvCxnSpPr>
          <p:nvPr/>
        </p:nvCxnSpPr>
        <p:spPr>
          <a:xfrm rot="16200000" flipH="1">
            <a:off x="5250661" y="3071810"/>
            <a:ext cx="285752" cy="17145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流程图: 过程 123"/>
          <p:cNvSpPr/>
          <p:nvPr/>
        </p:nvSpPr>
        <p:spPr>
          <a:xfrm rot="5400000">
            <a:off x="4429124" y="-1214470"/>
            <a:ext cx="500066" cy="5357850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流程图: 过程 124"/>
          <p:cNvSpPr/>
          <p:nvPr/>
        </p:nvSpPr>
        <p:spPr>
          <a:xfrm rot="5400000">
            <a:off x="4321967" y="3036091"/>
            <a:ext cx="714380" cy="5357850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内部平台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 rot="5400000">
            <a:off x="3036876" y="4964124"/>
            <a:ext cx="785819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endCxn id="69" idx="1"/>
          </p:cNvCxnSpPr>
          <p:nvPr/>
        </p:nvCxnSpPr>
        <p:spPr>
          <a:xfrm rot="5400000">
            <a:off x="2982507" y="2053819"/>
            <a:ext cx="714378" cy="3572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98" idx="1"/>
          </p:cNvCxnSpPr>
          <p:nvPr/>
        </p:nvCxnSpPr>
        <p:spPr>
          <a:xfrm rot="16200000" flipV="1">
            <a:off x="5375678" y="2053818"/>
            <a:ext cx="714380" cy="357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业务流处理的模式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数据举例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交易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流程图: 过程 53"/>
          <p:cNvSpPr/>
          <p:nvPr/>
        </p:nvSpPr>
        <p:spPr>
          <a:xfrm>
            <a:off x="2000232" y="2214554"/>
            <a:ext cx="5357850" cy="2714644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圆角矩形 68"/>
          <p:cNvSpPr/>
          <p:nvPr/>
        </p:nvSpPr>
        <p:spPr>
          <a:xfrm rot="5400000">
            <a:off x="3071802" y="1928802"/>
            <a:ext cx="500066" cy="1500198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交易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外部单据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2" name="直接箭头连接符 91"/>
          <p:cNvCxnSpPr>
            <a:endCxn id="97" idx="2"/>
          </p:cNvCxnSpPr>
          <p:nvPr/>
        </p:nvCxnSpPr>
        <p:spPr>
          <a:xfrm>
            <a:off x="1500166" y="3500440"/>
            <a:ext cx="1071570" cy="3571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endCxn id="99" idx="2"/>
          </p:cNvCxnSpPr>
          <p:nvPr/>
        </p:nvCxnSpPr>
        <p:spPr>
          <a:xfrm flipV="1">
            <a:off x="1714480" y="4321975"/>
            <a:ext cx="928694" cy="39290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>
            <a:endCxn id="69" idx="2"/>
          </p:cNvCxnSpPr>
          <p:nvPr/>
        </p:nvCxnSpPr>
        <p:spPr>
          <a:xfrm>
            <a:off x="1714480" y="2071678"/>
            <a:ext cx="857256" cy="607223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786578" y="22859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 rot="5400000">
            <a:off x="4286248" y="1571612"/>
            <a:ext cx="500066" cy="3929090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交易单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圆角矩形 97"/>
          <p:cNvSpPr/>
          <p:nvPr/>
        </p:nvSpPr>
        <p:spPr>
          <a:xfrm rot="5400000">
            <a:off x="5500694" y="1928802"/>
            <a:ext cx="500066" cy="1500198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交易通知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 rot="5400000">
            <a:off x="3143240" y="3571876"/>
            <a:ext cx="500066" cy="1500198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交易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资金单据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 rot="5400000">
            <a:off x="5965041" y="3607595"/>
            <a:ext cx="571504" cy="1500198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交易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操作日志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6055" y="3143248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内部业务流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处理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1471" y="4286256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业务资金流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72575" y="192880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内外业务流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9" name="直接箭头连接符 108"/>
          <p:cNvCxnSpPr>
            <a:stCxn id="69" idx="3"/>
            <a:endCxn id="97" idx="1"/>
          </p:cNvCxnSpPr>
          <p:nvPr/>
        </p:nvCxnSpPr>
        <p:spPr>
          <a:xfrm rot="16200000" flipH="1">
            <a:off x="3750463" y="2500306"/>
            <a:ext cx="357190" cy="12144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2" name="直接箭头连接符 111"/>
          <p:cNvCxnSpPr>
            <a:stCxn id="97" idx="3"/>
            <a:endCxn id="99" idx="1"/>
          </p:cNvCxnSpPr>
          <p:nvPr/>
        </p:nvCxnSpPr>
        <p:spPr>
          <a:xfrm rot="5400000">
            <a:off x="3821901" y="3357562"/>
            <a:ext cx="285752" cy="11430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5" name="直接箭头连接符 114"/>
          <p:cNvCxnSpPr>
            <a:stCxn id="97" idx="1"/>
            <a:endCxn id="98" idx="3"/>
          </p:cNvCxnSpPr>
          <p:nvPr/>
        </p:nvCxnSpPr>
        <p:spPr>
          <a:xfrm rot="5400000" flipH="1" flipV="1">
            <a:off x="4964909" y="2500306"/>
            <a:ext cx="357190" cy="121444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1" name="直接箭头连接符 120"/>
          <p:cNvCxnSpPr>
            <a:stCxn id="97" idx="3"/>
            <a:endCxn id="100" idx="1"/>
          </p:cNvCxnSpPr>
          <p:nvPr/>
        </p:nvCxnSpPr>
        <p:spPr>
          <a:xfrm rot="16200000" flipH="1">
            <a:off x="5250661" y="3071810"/>
            <a:ext cx="285752" cy="171451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流程图: 过程 123"/>
          <p:cNvSpPr/>
          <p:nvPr/>
        </p:nvSpPr>
        <p:spPr>
          <a:xfrm rot="5400000">
            <a:off x="4429124" y="-1214470"/>
            <a:ext cx="500066" cy="5357850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流程图: 过程 124"/>
          <p:cNvSpPr/>
          <p:nvPr/>
        </p:nvSpPr>
        <p:spPr>
          <a:xfrm rot="5400000">
            <a:off x="4321967" y="3036091"/>
            <a:ext cx="714380" cy="5357850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内部平台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 rot="5400000">
            <a:off x="3036876" y="4964124"/>
            <a:ext cx="785819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>
            <a:endCxn id="69" idx="1"/>
          </p:cNvCxnSpPr>
          <p:nvPr/>
        </p:nvCxnSpPr>
        <p:spPr>
          <a:xfrm rot="5400000">
            <a:off x="2982507" y="2053819"/>
            <a:ext cx="714378" cy="3572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>
            <a:stCxn id="98" idx="1"/>
          </p:cNvCxnSpPr>
          <p:nvPr/>
        </p:nvCxnSpPr>
        <p:spPr>
          <a:xfrm rot="16200000" flipV="1">
            <a:off x="5375678" y="2053818"/>
            <a:ext cx="714380" cy="357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8" name="圆角矩形 27"/>
          <p:cNvSpPr/>
          <p:nvPr/>
        </p:nvSpPr>
        <p:spPr>
          <a:xfrm rot="5400000">
            <a:off x="5893603" y="4964917"/>
            <a:ext cx="428628" cy="1500198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产品账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9" name="直接箭头连接符 28"/>
          <p:cNvCxnSpPr>
            <a:endCxn id="28" idx="1"/>
          </p:cNvCxnSpPr>
          <p:nvPr/>
        </p:nvCxnSpPr>
        <p:spPr>
          <a:xfrm rot="16200000" flipH="1">
            <a:off x="4554140" y="3946925"/>
            <a:ext cx="1643074" cy="146447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业务流处理的模式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数据举例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通用代扣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4" name="流程图: 过程 53"/>
          <p:cNvSpPr/>
          <p:nvPr/>
        </p:nvSpPr>
        <p:spPr>
          <a:xfrm>
            <a:off x="2000232" y="2214554"/>
            <a:ext cx="5357850" cy="2714644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2" name="直接箭头连接符 91"/>
          <p:cNvCxnSpPr>
            <a:endCxn id="97" idx="2"/>
          </p:cNvCxnSpPr>
          <p:nvPr/>
        </p:nvCxnSpPr>
        <p:spPr>
          <a:xfrm>
            <a:off x="1500166" y="3500440"/>
            <a:ext cx="1071570" cy="35717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endCxn id="99" idx="2"/>
          </p:cNvCxnSpPr>
          <p:nvPr/>
        </p:nvCxnSpPr>
        <p:spPr>
          <a:xfrm flipV="1">
            <a:off x="1714480" y="4321975"/>
            <a:ext cx="928694" cy="392909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5" name="直接箭头连接符 94"/>
          <p:cNvCxnSpPr/>
          <p:nvPr/>
        </p:nvCxnSpPr>
        <p:spPr>
          <a:xfrm rot="16200000" flipH="1">
            <a:off x="1535885" y="2250273"/>
            <a:ext cx="1214446" cy="85725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6786578" y="228599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圆角矩形 96"/>
          <p:cNvSpPr/>
          <p:nvPr/>
        </p:nvSpPr>
        <p:spPr>
          <a:xfrm rot="5400000">
            <a:off x="4286248" y="1571612"/>
            <a:ext cx="500066" cy="3929090"/>
          </a:xfrm>
          <a:prstGeom prst="round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代扣记录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 rot="5400000">
            <a:off x="3143240" y="3571876"/>
            <a:ext cx="500066" cy="1500198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代扣资金单据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456055" y="3143248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内部业务流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处理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TextBox 106"/>
          <p:cNvSpPr txBox="1"/>
          <p:nvPr/>
        </p:nvSpPr>
        <p:spPr>
          <a:xfrm>
            <a:off x="571471" y="4286256"/>
            <a:ext cx="1338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业务资金流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472575" y="1928802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内外业务流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联动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2" name="直接箭头连接符 111"/>
          <p:cNvCxnSpPr>
            <a:stCxn id="97" idx="3"/>
            <a:endCxn id="99" idx="1"/>
          </p:cNvCxnSpPr>
          <p:nvPr/>
        </p:nvCxnSpPr>
        <p:spPr>
          <a:xfrm rot="5400000">
            <a:off x="3821901" y="3357562"/>
            <a:ext cx="285752" cy="114300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4" name="流程图: 过程 123"/>
          <p:cNvSpPr/>
          <p:nvPr/>
        </p:nvSpPr>
        <p:spPr>
          <a:xfrm rot="5400000">
            <a:off x="4429124" y="-1214470"/>
            <a:ext cx="500066" cy="5357850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流程图: 过程 124"/>
          <p:cNvSpPr/>
          <p:nvPr/>
        </p:nvSpPr>
        <p:spPr>
          <a:xfrm rot="5400000">
            <a:off x="4321967" y="3036091"/>
            <a:ext cx="714380" cy="5357850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内部平台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0" name="直接箭头连接符 129"/>
          <p:cNvCxnSpPr/>
          <p:nvPr/>
        </p:nvCxnSpPr>
        <p:spPr>
          <a:xfrm rot="5400000">
            <a:off x="3036876" y="4964124"/>
            <a:ext cx="785819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4" name="直接箭头连接符 133"/>
          <p:cNvCxnSpPr/>
          <p:nvPr/>
        </p:nvCxnSpPr>
        <p:spPr>
          <a:xfrm rot="5400000">
            <a:off x="2571739" y="2500307"/>
            <a:ext cx="1571635" cy="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7" name="直接箭头连接符 136"/>
          <p:cNvCxnSpPr/>
          <p:nvPr/>
        </p:nvCxnSpPr>
        <p:spPr>
          <a:xfrm rot="5400000" flipH="1" flipV="1">
            <a:off x="4929191" y="2500307"/>
            <a:ext cx="1571634" cy="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矩形 70"/>
          <p:cNvSpPr/>
          <p:nvPr/>
        </p:nvSpPr>
        <p:spPr>
          <a:xfrm>
            <a:off x="428596" y="2285992"/>
            <a:ext cx="3000396" cy="2786082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业务流处理的应用系统模式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 rot="5400000">
            <a:off x="892943" y="2250274"/>
            <a:ext cx="500066" cy="100013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申请单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 rot="5400000">
            <a:off x="1678761" y="2107397"/>
            <a:ext cx="500066" cy="2714644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业务单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圆角矩形 27"/>
          <p:cNvSpPr/>
          <p:nvPr/>
        </p:nvSpPr>
        <p:spPr>
          <a:xfrm rot="5400000">
            <a:off x="2357422" y="2214555"/>
            <a:ext cx="500066" cy="10715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通知单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 rot="5400000">
            <a:off x="857224" y="3714753"/>
            <a:ext cx="500066" cy="1071570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资金单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圆角矩形 29"/>
          <p:cNvSpPr/>
          <p:nvPr/>
        </p:nvSpPr>
        <p:spPr>
          <a:xfrm rot="5400000">
            <a:off x="2503155" y="3640458"/>
            <a:ext cx="500066" cy="1220161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操作日志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>
            <a:stCxn id="22" idx="3"/>
            <a:endCxn id="27" idx="1"/>
          </p:cNvCxnSpPr>
          <p:nvPr/>
        </p:nvCxnSpPr>
        <p:spPr>
          <a:xfrm rot="16200000" flipH="1">
            <a:off x="1428729" y="2714620"/>
            <a:ext cx="214313" cy="7858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>
            <a:stCxn id="27" idx="3"/>
            <a:endCxn id="29" idx="1"/>
          </p:cNvCxnSpPr>
          <p:nvPr/>
        </p:nvCxnSpPr>
        <p:spPr>
          <a:xfrm rot="5400000">
            <a:off x="1375150" y="3446860"/>
            <a:ext cx="285753" cy="82153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27" idx="1"/>
            <a:endCxn id="28" idx="3"/>
          </p:cNvCxnSpPr>
          <p:nvPr/>
        </p:nvCxnSpPr>
        <p:spPr>
          <a:xfrm rot="5400000" flipH="1" flipV="1">
            <a:off x="2160968" y="2768200"/>
            <a:ext cx="214313" cy="6786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7" idx="3"/>
            <a:endCxn id="30" idx="1"/>
          </p:cNvCxnSpPr>
          <p:nvPr/>
        </p:nvCxnSpPr>
        <p:spPr>
          <a:xfrm rot="16200000" flipH="1">
            <a:off x="2198114" y="3445432"/>
            <a:ext cx="285754" cy="8243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8" name="流程图: 过程 37"/>
          <p:cNvSpPr/>
          <p:nvPr/>
        </p:nvSpPr>
        <p:spPr>
          <a:xfrm rot="5400000">
            <a:off x="1785918" y="-357214"/>
            <a:ext cx="357190" cy="2928958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流程图: 过程 38"/>
          <p:cNvSpPr/>
          <p:nvPr/>
        </p:nvSpPr>
        <p:spPr>
          <a:xfrm rot="5400000">
            <a:off x="1643042" y="4357694"/>
            <a:ext cx="714380" cy="2857520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内部平台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 rot="5400000">
            <a:off x="714496" y="5071926"/>
            <a:ext cx="857256" cy="29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endCxn id="22" idx="1"/>
          </p:cNvCxnSpPr>
          <p:nvPr/>
        </p:nvCxnSpPr>
        <p:spPr>
          <a:xfrm rot="16200000" flipH="1">
            <a:off x="500035" y="1857365"/>
            <a:ext cx="1214445" cy="7143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28" idx="1"/>
          </p:cNvCxnSpPr>
          <p:nvPr/>
        </p:nvCxnSpPr>
        <p:spPr>
          <a:xfrm rot="5400000" flipH="1" flipV="1">
            <a:off x="2053810" y="1839506"/>
            <a:ext cx="1214447" cy="10715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857620" y="2285992"/>
            <a:ext cx="4929222" cy="2786082"/>
          </a:xfrm>
          <a:prstGeom prst="rect">
            <a:avLst/>
          </a:prstGeom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流程图: 过程 67"/>
          <p:cNvSpPr/>
          <p:nvPr/>
        </p:nvSpPr>
        <p:spPr>
          <a:xfrm rot="5400000">
            <a:off x="5965041" y="3321843"/>
            <a:ext cx="714380" cy="4929222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内部平台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流程图: 过程 69"/>
          <p:cNvSpPr/>
          <p:nvPr/>
        </p:nvSpPr>
        <p:spPr>
          <a:xfrm rot="5400000">
            <a:off x="6143636" y="-1357346"/>
            <a:ext cx="357190" cy="4929222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外部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 rot="5400000">
            <a:off x="6107917" y="1178703"/>
            <a:ext cx="500066" cy="45720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业务单领域与服务层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 rot="5400000">
            <a:off x="6107917" y="464323"/>
            <a:ext cx="500066" cy="45720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应用层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 rot="5400000">
            <a:off x="6715140" y="1357298"/>
            <a:ext cx="357190" cy="928694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en-US" altLang="zh-CN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API</a:t>
            </a:r>
            <a:endParaRPr lang="zh-CN" altLang="en-US" dirty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 rot="5400000">
            <a:off x="4250529" y="1250141"/>
            <a:ext cx="357190" cy="1143008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个人版</a:t>
            </a:r>
            <a:endParaRPr lang="zh-CN" altLang="en-US" dirty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 rot="5400000">
            <a:off x="5500694" y="1285860"/>
            <a:ext cx="357190" cy="107157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企业版</a:t>
            </a:r>
            <a:endParaRPr lang="zh-CN" altLang="en-US" dirty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8" name="直接箭头连接符 77"/>
          <p:cNvCxnSpPr>
            <a:stCxn id="70" idx="3"/>
            <a:endCxn id="74" idx="1"/>
          </p:cNvCxnSpPr>
          <p:nvPr/>
        </p:nvCxnSpPr>
        <p:spPr>
          <a:xfrm rot="16200000" flipH="1">
            <a:off x="6429388" y="1178703"/>
            <a:ext cx="357190" cy="5715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1" name="圆角矩形 80"/>
          <p:cNvSpPr/>
          <p:nvPr/>
        </p:nvSpPr>
        <p:spPr>
          <a:xfrm rot="5400000">
            <a:off x="7929586" y="1285860"/>
            <a:ext cx="357190" cy="1071570"/>
          </a:xfrm>
          <a:prstGeom prst="round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vert270" rtlCol="0" anchor="ctr"/>
          <a:lstStyle/>
          <a:p>
            <a:pPr algn="ctr"/>
            <a:r>
              <a:rPr lang="zh-CN" altLang="en-US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通知平台</a:t>
            </a:r>
            <a:endParaRPr lang="zh-CN" altLang="en-US" dirty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5" name="直接箭头连接符 84"/>
          <p:cNvCxnSpPr>
            <a:stCxn id="74" idx="3"/>
            <a:endCxn id="73" idx="1"/>
          </p:cNvCxnSpPr>
          <p:nvPr/>
        </p:nvCxnSpPr>
        <p:spPr>
          <a:xfrm rot="5400000">
            <a:off x="6375810" y="1982381"/>
            <a:ext cx="500066" cy="53578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70" idx="3"/>
            <a:endCxn id="76" idx="1"/>
          </p:cNvCxnSpPr>
          <p:nvPr/>
        </p:nvCxnSpPr>
        <p:spPr>
          <a:xfrm rot="5400000">
            <a:off x="5822165" y="1142984"/>
            <a:ext cx="357190" cy="64294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直接箭头连接符 89"/>
          <p:cNvCxnSpPr>
            <a:stCxn id="76" idx="3"/>
            <a:endCxn id="73" idx="1"/>
          </p:cNvCxnSpPr>
          <p:nvPr/>
        </p:nvCxnSpPr>
        <p:spPr>
          <a:xfrm rot="16200000" flipH="1">
            <a:off x="5768586" y="1910942"/>
            <a:ext cx="500066" cy="67866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70" idx="3"/>
            <a:endCxn id="75" idx="1"/>
          </p:cNvCxnSpPr>
          <p:nvPr/>
        </p:nvCxnSpPr>
        <p:spPr>
          <a:xfrm rot="5400000">
            <a:off x="5197083" y="517902"/>
            <a:ext cx="357190" cy="1893107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endCxn id="73" idx="1"/>
          </p:cNvCxnSpPr>
          <p:nvPr/>
        </p:nvCxnSpPr>
        <p:spPr>
          <a:xfrm>
            <a:off x="4429128" y="2000241"/>
            <a:ext cx="1928822" cy="50006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1" name="直接箭头连接符 110"/>
          <p:cNvCxnSpPr>
            <a:endCxn id="81" idx="3"/>
          </p:cNvCxnSpPr>
          <p:nvPr/>
        </p:nvCxnSpPr>
        <p:spPr>
          <a:xfrm rot="16200000" flipV="1">
            <a:off x="7876008" y="2232413"/>
            <a:ext cx="500066" cy="357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直接箭头连接符 115"/>
          <p:cNvCxnSpPr>
            <a:stCxn id="81" idx="1"/>
          </p:cNvCxnSpPr>
          <p:nvPr/>
        </p:nvCxnSpPr>
        <p:spPr>
          <a:xfrm rot="16200000" flipV="1">
            <a:off x="7911727" y="1446595"/>
            <a:ext cx="357190" cy="3571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>
            <a:stCxn id="73" idx="3"/>
            <a:endCxn id="72" idx="1"/>
          </p:cNvCxnSpPr>
          <p:nvPr/>
        </p:nvCxnSpPr>
        <p:spPr>
          <a:xfrm rot="5400000">
            <a:off x="6250793" y="3107529"/>
            <a:ext cx="214314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7" name="圆角矩形 126"/>
          <p:cNvSpPr/>
          <p:nvPr/>
        </p:nvSpPr>
        <p:spPr>
          <a:xfrm rot="5400000">
            <a:off x="4679157" y="3607595"/>
            <a:ext cx="428628" cy="1214446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资金处理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圆角矩形 127"/>
          <p:cNvSpPr/>
          <p:nvPr/>
        </p:nvSpPr>
        <p:spPr>
          <a:xfrm rot="5400000">
            <a:off x="6143636" y="3571876"/>
            <a:ext cx="428628" cy="128588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9" name="圆角矩形 128"/>
          <p:cNvSpPr/>
          <p:nvPr/>
        </p:nvSpPr>
        <p:spPr>
          <a:xfrm rot="5400000">
            <a:off x="5464975" y="4107661"/>
            <a:ext cx="357190" cy="128588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持久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1" name="圆角矩形 130"/>
          <p:cNvSpPr/>
          <p:nvPr/>
        </p:nvSpPr>
        <p:spPr>
          <a:xfrm rot="5400000">
            <a:off x="7608115" y="3679033"/>
            <a:ext cx="428628" cy="1071570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en-US" altLang="zh-CN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32" name="直接箭头连接符 131"/>
          <p:cNvCxnSpPr>
            <a:endCxn id="127" idx="1"/>
          </p:cNvCxnSpPr>
          <p:nvPr/>
        </p:nvCxnSpPr>
        <p:spPr>
          <a:xfrm rot="5400000">
            <a:off x="4768457" y="3839769"/>
            <a:ext cx="285750" cy="35721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38" name="直接箭头连接符 137"/>
          <p:cNvCxnSpPr>
            <a:stCxn id="127" idx="3"/>
          </p:cNvCxnSpPr>
          <p:nvPr/>
        </p:nvCxnSpPr>
        <p:spPr>
          <a:xfrm rot="5400000">
            <a:off x="4375547" y="4911342"/>
            <a:ext cx="1000134" cy="3571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72" idx="3"/>
            <a:endCxn id="128" idx="1"/>
          </p:cNvCxnSpPr>
          <p:nvPr/>
        </p:nvCxnSpPr>
        <p:spPr>
          <a:xfrm rot="5400000">
            <a:off x="6215074" y="3857628"/>
            <a:ext cx="285752" cy="158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4" name="圆角矩形 143"/>
          <p:cNvSpPr/>
          <p:nvPr/>
        </p:nvSpPr>
        <p:spPr>
          <a:xfrm rot="5400000">
            <a:off x="6965173" y="4107661"/>
            <a:ext cx="357190" cy="1285884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zh-CN" altLang="en-US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工具</a:t>
            </a:r>
            <a:endParaRPr lang="zh-CN" altLang="en-US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9" name="直接箭头连接符 158"/>
          <p:cNvCxnSpPr>
            <a:endCxn id="131" idx="1"/>
          </p:cNvCxnSpPr>
          <p:nvPr/>
        </p:nvCxnSpPr>
        <p:spPr>
          <a:xfrm rot="16200000" flipH="1">
            <a:off x="7661694" y="3839769"/>
            <a:ext cx="285750" cy="3572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64" name="直接连接符 163"/>
          <p:cNvCxnSpPr/>
          <p:nvPr/>
        </p:nvCxnSpPr>
        <p:spPr>
          <a:xfrm rot="5400000">
            <a:off x="785786" y="3714752"/>
            <a:ext cx="5715040" cy="0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8" name="左右箭头 167"/>
          <p:cNvSpPr/>
          <p:nvPr/>
        </p:nvSpPr>
        <p:spPr>
          <a:xfrm>
            <a:off x="3214678" y="2571744"/>
            <a:ext cx="857256" cy="357190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9" name="左右箭头 168"/>
          <p:cNvSpPr/>
          <p:nvPr/>
        </p:nvSpPr>
        <p:spPr>
          <a:xfrm>
            <a:off x="3214678" y="3357562"/>
            <a:ext cx="857256" cy="357190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0" name="左右箭头 169"/>
          <p:cNvSpPr/>
          <p:nvPr/>
        </p:nvSpPr>
        <p:spPr>
          <a:xfrm>
            <a:off x="3214678" y="4143380"/>
            <a:ext cx="857256" cy="357190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支付业务配套模式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圆角矩形 51"/>
          <p:cNvSpPr/>
          <p:nvPr/>
        </p:nvSpPr>
        <p:spPr>
          <a:xfrm>
            <a:off x="3857620" y="1928802"/>
            <a:ext cx="1285884" cy="64294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6429388" y="1857364"/>
            <a:ext cx="1428760" cy="428628"/>
          </a:xfrm>
          <a:prstGeom prst="roundRect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查询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1731000" y="1353909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支付前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4000496" y="13451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支付中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6266605" y="134515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支付后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圆角矩形 60"/>
          <p:cNvSpPr/>
          <p:nvPr/>
        </p:nvSpPr>
        <p:spPr>
          <a:xfrm>
            <a:off x="3857620" y="2928934"/>
            <a:ext cx="1285884" cy="642942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资金流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圆角矩形 61"/>
          <p:cNvSpPr/>
          <p:nvPr/>
        </p:nvSpPr>
        <p:spPr>
          <a:xfrm>
            <a:off x="1285852" y="2285992"/>
            <a:ext cx="1500198" cy="642942"/>
          </a:xfrm>
          <a:prstGeom prst="roundRect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签约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解约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6429388" y="2500306"/>
            <a:ext cx="1428760" cy="428628"/>
          </a:xfrm>
          <a:prstGeom prst="roundRect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对账</a:t>
            </a:r>
          </a:p>
        </p:txBody>
      </p:sp>
      <p:sp>
        <p:nvSpPr>
          <p:cNvPr id="65" name="燕尾形箭头 64"/>
          <p:cNvSpPr/>
          <p:nvPr/>
        </p:nvSpPr>
        <p:spPr>
          <a:xfrm>
            <a:off x="3071802" y="2500306"/>
            <a:ext cx="642942" cy="35719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6" name="燕尾形箭头 95"/>
          <p:cNvSpPr/>
          <p:nvPr/>
        </p:nvSpPr>
        <p:spPr>
          <a:xfrm>
            <a:off x="5286380" y="2500306"/>
            <a:ext cx="642942" cy="35719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7" name="圆角矩形 96"/>
          <p:cNvSpPr/>
          <p:nvPr/>
        </p:nvSpPr>
        <p:spPr>
          <a:xfrm>
            <a:off x="6059210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风控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圆角矩形 98"/>
          <p:cNvSpPr/>
          <p:nvPr/>
        </p:nvSpPr>
        <p:spPr>
          <a:xfrm>
            <a:off x="1694997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通知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圆角矩形 99"/>
          <p:cNvSpPr/>
          <p:nvPr/>
        </p:nvSpPr>
        <p:spPr>
          <a:xfrm>
            <a:off x="1071538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营销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圆角矩形 100"/>
          <p:cNvSpPr/>
          <p:nvPr/>
        </p:nvSpPr>
        <p:spPr>
          <a:xfrm>
            <a:off x="7306128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2318456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圆角矩形 103"/>
          <p:cNvSpPr/>
          <p:nvPr/>
        </p:nvSpPr>
        <p:spPr>
          <a:xfrm>
            <a:off x="3565374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产品账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圆角矩形 104"/>
          <p:cNvSpPr/>
          <p:nvPr/>
        </p:nvSpPr>
        <p:spPr>
          <a:xfrm>
            <a:off x="4188833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额度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圆角矩形 105"/>
          <p:cNvSpPr/>
          <p:nvPr/>
        </p:nvSpPr>
        <p:spPr>
          <a:xfrm>
            <a:off x="5435751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权限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圆角矩形 106"/>
          <p:cNvSpPr/>
          <p:nvPr/>
        </p:nvSpPr>
        <p:spPr>
          <a:xfrm>
            <a:off x="6682669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服务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9" name="直接连接符 108"/>
          <p:cNvCxnSpPr/>
          <p:nvPr/>
        </p:nvCxnSpPr>
        <p:spPr>
          <a:xfrm rot="5400000">
            <a:off x="2107389" y="2607463"/>
            <a:ext cx="2500330" cy="0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 rot="5400000">
            <a:off x="4321967" y="2607463"/>
            <a:ext cx="2500330" cy="0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>
            <a:off x="1142976" y="3929066"/>
            <a:ext cx="7143800" cy="0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8" name="圆角矩形 117"/>
          <p:cNvSpPr/>
          <p:nvPr/>
        </p:nvSpPr>
        <p:spPr>
          <a:xfrm>
            <a:off x="2941915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消费记录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圆角矩形 118"/>
          <p:cNvSpPr/>
          <p:nvPr/>
        </p:nvSpPr>
        <p:spPr>
          <a:xfrm>
            <a:off x="4812292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个性化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圆角矩形 119"/>
          <p:cNvSpPr/>
          <p:nvPr/>
        </p:nvSpPr>
        <p:spPr>
          <a:xfrm>
            <a:off x="6429388" y="3143248"/>
            <a:ext cx="1428760" cy="428628"/>
          </a:xfrm>
          <a:prstGeom prst="roundRect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差错处理</a:t>
            </a:r>
          </a:p>
        </p:txBody>
      </p:sp>
      <p:sp>
        <p:nvSpPr>
          <p:cNvPr id="30" name="圆角矩形 29"/>
          <p:cNvSpPr/>
          <p:nvPr/>
        </p:nvSpPr>
        <p:spPr>
          <a:xfrm>
            <a:off x="7929586" y="4214818"/>
            <a:ext cx="428628" cy="1285884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资损控制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支付业务配套实现模式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交易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矩形 50"/>
          <p:cNvSpPr/>
          <p:nvPr/>
        </p:nvSpPr>
        <p:spPr>
          <a:xfrm>
            <a:off x="428596" y="2214554"/>
            <a:ext cx="5214974" cy="2786082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交易系统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流程图: 过程 51"/>
          <p:cNvSpPr/>
          <p:nvPr/>
        </p:nvSpPr>
        <p:spPr>
          <a:xfrm>
            <a:off x="571504" y="2643182"/>
            <a:ext cx="4929190" cy="571504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交易引擎</a:t>
            </a:r>
          </a:p>
        </p:txBody>
      </p:sp>
      <p:sp>
        <p:nvSpPr>
          <p:cNvPr id="53" name="流程图: 过程 52"/>
          <p:cNvSpPr/>
          <p:nvPr/>
        </p:nvSpPr>
        <p:spPr>
          <a:xfrm>
            <a:off x="1081743" y="3357562"/>
            <a:ext cx="500066" cy="150019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流程引擎</a:t>
            </a:r>
          </a:p>
        </p:txBody>
      </p:sp>
      <p:sp>
        <p:nvSpPr>
          <p:cNvPr id="54" name="流程图: 过程 53"/>
          <p:cNvSpPr/>
          <p:nvPr/>
        </p:nvSpPr>
        <p:spPr>
          <a:xfrm>
            <a:off x="1643042" y="3357562"/>
            <a:ext cx="500066" cy="150019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规则引擎</a:t>
            </a:r>
          </a:p>
        </p:txBody>
      </p:sp>
      <p:sp>
        <p:nvSpPr>
          <p:cNvPr id="55" name="流程图: 过程 54"/>
          <p:cNvSpPr/>
          <p:nvPr/>
        </p:nvSpPr>
        <p:spPr>
          <a:xfrm>
            <a:off x="2755435" y="3357562"/>
            <a:ext cx="500066" cy="150019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资金处理</a:t>
            </a:r>
            <a:endParaRPr lang="zh-CN" altLang="en-US" sz="1600" dirty="0" smtClean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流程图: 过程 55"/>
          <p:cNvSpPr/>
          <p:nvPr/>
        </p:nvSpPr>
        <p:spPr>
          <a:xfrm>
            <a:off x="3316734" y="3357562"/>
            <a:ext cx="500066" cy="150019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产品账接入</a:t>
            </a:r>
            <a:endParaRPr lang="zh-CN" altLang="en-US" sz="1600" dirty="0" smtClean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流程图: 过程 56"/>
          <p:cNvSpPr/>
          <p:nvPr/>
        </p:nvSpPr>
        <p:spPr>
          <a:xfrm>
            <a:off x="4439332" y="3357562"/>
            <a:ext cx="500066" cy="150019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商户通知</a:t>
            </a:r>
            <a:endParaRPr lang="zh-CN" altLang="en-US" sz="1600" dirty="0" smtClean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流程图: 过程 57"/>
          <p:cNvSpPr/>
          <p:nvPr/>
        </p:nvSpPr>
        <p:spPr>
          <a:xfrm>
            <a:off x="520444" y="3357562"/>
            <a:ext cx="500066" cy="150019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数据持久</a:t>
            </a:r>
          </a:p>
        </p:txBody>
      </p:sp>
      <p:sp>
        <p:nvSpPr>
          <p:cNvPr id="59" name="流程图: 过程 58"/>
          <p:cNvSpPr/>
          <p:nvPr/>
        </p:nvSpPr>
        <p:spPr>
          <a:xfrm>
            <a:off x="3878033" y="3357562"/>
            <a:ext cx="500066" cy="150019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收费接入</a:t>
            </a:r>
          </a:p>
        </p:txBody>
      </p:sp>
      <p:sp>
        <p:nvSpPr>
          <p:cNvPr id="60" name="流程图: 过程 59"/>
          <p:cNvSpPr/>
          <p:nvPr/>
        </p:nvSpPr>
        <p:spPr>
          <a:xfrm>
            <a:off x="5000628" y="3357562"/>
            <a:ext cx="500066" cy="150019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统一事件</a:t>
            </a:r>
            <a:endParaRPr lang="zh-CN" altLang="en-US" sz="1600" dirty="0" smtClean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1" name="直接箭头连接符 66"/>
          <p:cNvCxnSpPr/>
          <p:nvPr/>
        </p:nvCxnSpPr>
        <p:spPr>
          <a:xfrm rot="5400000">
            <a:off x="1214415" y="3357563"/>
            <a:ext cx="28575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6"/>
          <p:cNvCxnSpPr/>
          <p:nvPr/>
        </p:nvCxnSpPr>
        <p:spPr>
          <a:xfrm rot="5400000">
            <a:off x="1714479" y="3357562"/>
            <a:ext cx="28575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6"/>
          <p:cNvCxnSpPr/>
          <p:nvPr/>
        </p:nvCxnSpPr>
        <p:spPr>
          <a:xfrm rot="5400000">
            <a:off x="2857488" y="3357560"/>
            <a:ext cx="28575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4" name="直接箭头连接符 66"/>
          <p:cNvCxnSpPr/>
          <p:nvPr/>
        </p:nvCxnSpPr>
        <p:spPr>
          <a:xfrm rot="5400000">
            <a:off x="3428993" y="3357559"/>
            <a:ext cx="28575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6"/>
          <p:cNvCxnSpPr/>
          <p:nvPr/>
        </p:nvCxnSpPr>
        <p:spPr>
          <a:xfrm rot="5400000">
            <a:off x="4000498" y="3357558"/>
            <a:ext cx="28575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直接箭头连接符 66"/>
          <p:cNvCxnSpPr/>
          <p:nvPr/>
        </p:nvCxnSpPr>
        <p:spPr>
          <a:xfrm rot="5400000">
            <a:off x="4572003" y="3357557"/>
            <a:ext cx="28575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9" name="直接箭头连接符 66"/>
          <p:cNvCxnSpPr/>
          <p:nvPr/>
        </p:nvCxnSpPr>
        <p:spPr>
          <a:xfrm rot="5400000">
            <a:off x="5143508" y="3357556"/>
            <a:ext cx="28575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矩形 76"/>
          <p:cNvSpPr/>
          <p:nvPr/>
        </p:nvSpPr>
        <p:spPr>
          <a:xfrm>
            <a:off x="1500166" y="6072206"/>
            <a:ext cx="1285884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红包系统</a:t>
            </a:r>
          </a:p>
        </p:txBody>
      </p:sp>
      <p:sp>
        <p:nvSpPr>
          <p:cNvPr id="79" name="矩形 78"/>
          <p:cNvSpPr/>
          <p:nvPr/>
        </p:nvSpPr>
        <p:spPr>
          <a:xfrm>
            <a:off x="2928926" y="6072206"/>
            <a:ext cx="1285884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产品账系统</a:t>
            </a:r>
          </a:p>
        </p:txBody>
      </p:sp>
      <p:sp>
        <p:nvSpPr>
          <p:cNvPr id="80" name="矩形 79"/>
          <p:cNvSpPr/>
          <p:nvPr/>
        </p:nvSpPr>
        <p:spPr>
          <a:xfrm>
            <a:off x="3786182" y="5572140"/>
            <a:ext cx="1285884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收费系统</a:t>
            </a:r>
          </a:p>
        </p:txBody>
      </p:sp>
      <p:sp>
        <p:nvSpPr>
          <p:cNvPr id="82" name="矩形 81"/>
          <p:cNvSpPr/>
          <p:nvPr/>
        </p:nvSpPr>
        <p:spPr>
          <a:xfrm>
            <a:off x="7215206" y="2285992"/>
            <a:ext cx="1643074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商户通知</a:t>
            </a:r>
          </a:p>
        </p:txBody>
      </p:sp>
      <p:sp>
        <p:nvSpPr>
          <p:cNvPr id="83" name="矩形 82"/>
          <p:cNvSpPr/>
          <p:nvPr/>
        </p:nvSpPr>
        <p:spPr>
          <a:xfrm>
            <a:off x="7215206" y="2928934"/>
            <a:ext cx="1643074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消费记录</a:t>
            </a:r>
          </a:p>
        </p:txBody>
      </p:sp>
      <p:sp>
        <p:nvSpPr>
          <p:cNvPr id="84" name="矩形 83"/>
          <p:cNvSpPr/>
          <p:nvPr/>
        </p:nvSpPr>
        <p:spPr>
          <a:xfrm>
            <a:off x="7215206" y="4071942"/>
            <a:ext cx="1643046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沟通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邮件、短信等）</a:t>
            </a:r>
          </a:p>
        </p:txBody>
      </p:sp>
      <p:sp>
        <p:nvSpPr>
          <p:cNvPr id="86" name="矩形 85"/>
          <p:cNvSpPr/>
          <p:nvPr/>
        </p:nvSpPr>
        <p:spPr>
          <a:xfrm>
            <a:off x="7215206" y="3500438"/>
            <a:ext cx="1643074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商户查询</a:t>
            </a:r>
          </a:p>
        </p:txBody>
      </p:sp>
      <p:sp>
        <p:nvSpPr>
          <p:cNvPr id="87" name="矩形 86"/>
          <p:cNvSpPr/>
          <p:nvPr/>
        </p:nvSpPr>
        <p:spPr>
          <a:xfrm>
            <a:off x="7215206" y="4643446"/>
            <a:ext cx="1643046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积分</a:t>
            </a:r>
          </a:p>
        </p:txBody>
      </p:sp>
      <p:sp>
        <p:nvSpPr>
          <p:cNvPr id="89" name="矩形 88"/>
          <p:cNvSpPr/>
          <p:nvPr/>
        </p:nvSpPr>
        <p:spPr>
          <a:xfrm>
            <a:off x="785786" y="5572140"/>
            <a:ext cx="1285884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支付系统</a:t>
            </a:r>
          </a:p>
        </p:txBody>
      </p:sp>
      <p:sp>
        <p:nvSpPr>
          <p:cNvPr id="91" name="矩形 90"/>
          <p:cNvSpPr/>
          <p:nvPr/>
        </p:nvSpPr>
        <p:spPr>
          <a:xfrm>
            <a:off x="7215206" y="5214950"/>
            <a:ext cx="1643046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风险核查</a:t>
            </a:r>
          </a:p>
        </p:txBody>
      </p:sp>
      <p:sp>
        <p:nvSpPr>
          <p:cNvPr id="92" name="流程图: 直接访问存储器 91"/>
          <p:cNvSpPr/>
          <p:nvPr/>
        </p:nvSpPr>
        <p:spPr>
          <a:xfrm>
            <a:off x="5500694" y="5143512"/>
            <a:ext cx="1214446" cy="500066"/>
          </a:xfrm>
          <a:prstGeom prst="flowChartMagneticDrum">
            <a:avLst/>
          </a:prstGeom>
          <a:ln w="5715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消息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3" name="直接箭头连接符 66"/>
          <p:cNvCxnSpPr>
            <a:stCxn id="55" idx="2"/>
            <a:endCxn id="89" idx="0"/>
          </p:cNvCxnSpPr>
          <p:nvPr/>
        </p:nvCxnSpPr>
        <p:spPr>
          <a:xfrm rot="5400000">
            <a:off x="1859908" y="4426580"/>
            <a:ext cx="714380" cy="157674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4" name="直接箭头连接符 66"/>
          <p:cNvCxnSpPr>
            <a:stCxn id="55" idx="2"/>
            <a:endCxn id="77" idx="0"/>
          </p:cNvCxnSpPr>
          <p:nvPr/>
        </p:nvCxnSpPr>
        <p:spPr>
          <a:xfrm rot="5400000">
            <a:off x="1967065" y="5033803"/>
            <a:ext cx="1214446" cy="86236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5" name="直接箭头连接符 66"/>
          <p:cNvCxnSpPr>
            <a:stCxn id="56" idx="2"/>
            <a:endCxn id="79" idx="0"/>
          </p:cNvCxnSpPr>
          <p:nvPr/>
        </p:nvCxnSpPr>
        <p:spPr>
          <a:xfrm rot="16200000" flipH="1">
            <a:off x="2962094" y="5462432"/>
            <a:ext cx="1214446" cy="510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6" name="直接箭头连接符 66"/>
          <p:cNvCxnSpPr>
            <a:stCxn id="59" idx="2"/>
            <a:endCxn id="80" idx="0"/>
          </p:cNvCxnSpPr>
          <p:nvPr/>
        </p:nvCxnSpPr>
        <p:spPr>
          <a:xfrm rot="16200000" flipH="1">
            <a:off x="3921405" y="5064421"/>
            <a:ext cx="714380" cy="30105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7" name="直接箭头连接符 66"/>
          <p:cNvCxnSpPr>
            <a:stCxn id="60" idx="2"/>
            <a:endCxn id="92" idx="1"/>
          </p:cNvCxnSpPr>
          <p:nvPr/>
        </p:nvCxnSpPr>
        <p:spPr>
          <a:xfrm rot="16200000" flipH="1">
            <a:off x="5107785" y="5000635"/>
            <a:ext cx="535785" cy="25003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66"/>
          <p:cNvCxnSpPr>
            <a:stCxn id="57" idx="2"/>
            <a:endCxn id="92" idx="1"/>
          </p:cNvCxnSpPr>
          <p:nvPr/>
        </p:nvCxnSpPr>
        <p:spPr>
          <a:xfrm rot="16200000" flipH="1">
            <a:off x="4827137" y="4719987"/>
            <a:ext cx="535785" cy="811329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66"/>
          <p:cNvCxnSpPr>
            <a:stCxn id="92" idx="4"/>
            <a:endCxn id="82" idx="1"/>
          </p:cNvCxnSpPr>
          <p:nvPr/>
        </p:nvCxnSpPr>
        <p:spPr>
          <a:xfrm flipV="1">
            <a:off x="6715140" y="2536025"/>
            <a:ext cx="500066" cy="28575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66"/>
          <p:cNvCxnSpPr>
            <a:stCxn id="92" idx="4"/>
            <a:endCxn id="83" idx="1"/>
          </p:cNvCxnSpPr>
          <p:nvPr/>
        </p:nvCxnSpPr>
        <p:spPr>
          <a:xfrm flipV="1">
            <a:off x="6715140" y="3178967"/>
            <a:ext cx="500066" cy="221457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3" name="直接箭头连接符 66"/>
          <p:cNvCxnSpPr>
            <a:stCxn id="92" idx="4"/>
            <a:endCxn id="86" idx="1"/>
          </p:cNvCxnSpPr>
          <p:nvPr/>
        </p:nvCxnSpPr>
        <p:spPr>
          <a:xfrm flipV="1">
            <a:off x="6715140" y="3750471"/>
            <a:ext cx="500066" cy="1643074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4" name="直接箭头连接符 66"/>
          <p:cNvCxnSpPr>
            <a:stCxn id="92" idx="4"/>
            <a:endCxn id="84" idx="1"/>
          </p:cNvCxnSpPr>
          <p:nvPr/>
        </p:nvCxnSpPr>
        <p:spPr>
          <a:xfrm flipV="1">
            <a:off x="6715140" y="4321975"/>
            <a:ext cx="500066" cy="107157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5" name="直接箭头连接符 66"/>
          <p:cNvCxnSpPr>
            <a:stCxn id="92" idx="4"/>
            <a:endCxn id="87" idx="1"/>
          </p:cNvCxnSpPr>
          <p:nvPr/>
        </p:nvCxnSpPr>
        <p:spPr>
          <a:xfrm flipV="1">
            <a:off x="6715140" y="4893479"/>
            <a:ext cx="500066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66"/>
          <p:cNvCxnSpPr>
            <a:stCxn id="92" idx="4"/>
            <a:endCxn id="91" idx="1"/>
          </p:cNvCxnSpPr>
          <p:nvPr/>
        </p:nvCxnSpPr>
        <p:spPr>
          <a:xfrm>
            <a:off x="6715140" y="5393545"/>
            <a:ext cx="500066" cy="7143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7" name="流程图: 过程 106"/>
          <p:cNvSpPr/>
          <p:nvPr/>
        </p:nvSpPr>
        <p:spPr>
          <a:xfrm>
            <a:off x="2214546" y="3357562"/>
            <a:ext cx="500066" cy="1500198"/>
          </a:xfrm>
          <a:prstGeom prst="flowChartProcess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超时处理</a:t>
            </a:r>
            <a:endParaRPr lang="zh-CN" altLang="en-US" sz="1600" dirty="0" smtClean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8" name="直接箭头连接符 66"/>
          <p:cNvCxnSpPr/>
          <p:nvPr/>
        </p:nvCxnSpPr>
        <p:spPr>
          <a:xfrm rot="5400000">
            <a:off x="2285983" y="3357561"/>
            <a:ext cx="28575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9" name="直接箭头连接符 66"/>
          <p:cNvCxnSpPr/>
          <p:nvPr/>
        </p:nvCxnSpPr>
        <p:spPr>
          <a:xfrm rot="5400000">
            <a:off x="642908" y="3357562"/>
            <a:ext cx="285753" cy="1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0" name="流程图: 过程 109"/>
          <p:cNvSpPr/>
          <p:nvPr/>
        </p:nvSpPr>
        <p:spPr>
          <a:xfrm>
            <a:off x="357158" y="2071678"/>
            <a:ext cx="5500726" cy="3071834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2" name="流程图: 过程 111"/>
          <p:cNvSpPr/>
          <p:nvPr/>
        </p:nvSpPr>
        <p:spPr>
          <a:xfrm>
            <a:off x="1857356" y="857232"/>
            <a:ext cx="1928826" cy="571504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业务系统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流程图: 过程 112"/>
          <p:cNvSpPr/>
          <p:nvPr/>
        </p:nvSpPr>
        <p:spPr>
          <a:xfrm>
            <a:off x="2071670" y="928670"/>
            <a:ext cx="1928826" cy="571504"/>
          </a:xfrm>
          <a:prstGeom prst="flowChartProcess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业务系统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1637771" y="1590248"/>
            <a:ext cx="1005403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担保交易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TextBox 114"/>
          <p:cNvSpPr txBox="1"/>
          <p:nvPr/>
        </p:nvSpPr>
        <p:spPr>
          <a:xfrm>
            <a:off x="2571736" y="1590248"/>
            <a:ext cx="1415772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即时到账交易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7" name="TextBox 116"/>
          <p:cNvSpPr txBox="1"/>
          <p:nvPr/>
        </p:nvSpPr>
        <p:spPr>
          <a:xfrm>
            <a:off x="3942046" y="1590248"/>
            <a:ext cx="1415772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货到付款交易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8" name="直接箭头连接符 66"/>
          <p:cNvCxnSpPr>
            <a:stCxn id="113" idx="2"/>
            <a:endCxn id="51" idx="0"/>
          </p:cNvCxnSpPr>
          <p:nvPr/>
        </p:nvCxnSpPr>
        <p:spPr>
          <a:xfrm rot="5400000">
            <a:off x="2678893" y="1857364"/>
            <a:ext cx="71438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9" name="TextBox 118"/>
          <p:cNvSpPr txBox="1"/>
          <p:nvPr/>
        </p:nvSpPr>
        <p:spPr>
          <a:xfrm>
            <a:off x="5357818" y="5715016"/>
            <a:ext cx="182614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异步交易事件处理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215206" y="5786454"/>
            <a:ext cx="1643046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资损核查</a:t>
            </a:r>
          </a:p>
        </p:txBody>
      </p:sp>
      <p:cxnSp>
        <p:nvCxnSpPr>
          <p:cNvPr id="68" name="直接箭头连接符 66"/>
          <p:cNvCxnSpPr>
            <a:stCxn id="92" idx="4"/>
            <a:endCxn id="67" idx="1"/>
          </p:cNvCxnSpPr>
          <p:nvPr/>
        </p:nvCxnSpPr>
        <p:spPr>
          <a:xfrm>
            <a:off x="6715140" y="5393545"/>
            <a:ext cx="500066" cy="642942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26"/>
          <p:cNvSpPr/>
          <p:nvPr/>
        </p:nvSpPr>
        <p:spPr>
          <a:xfrm flipV="1">
            <a:off x="428596" y="1785926"/>
            <a:ext cx="3000396" cy="1785950"/>
          </a:xfrm>
          <a:prstGeom prst="triangle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等腰三角形 25"/>
          <p:cNvSpPr/>
          <p:nvPr/>
        </p:nvSpPr>
        <p:spPr>
          <a:xfrm>
            <a:off x="428596" y="3643314"/>
            <a:ext cx="3000396" cy="1785950"/>
          </a:xfrm>
          <a:prstGeom prst="triangl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思考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: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平衡稳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与快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 Box 8"/>
          <p:cNvSpPr txBox="1">
            <a:spLocks noChangeArrowheads="1"/>
          </p:cNvSpPr>
          <p:nvPr/>
        </p:nvSpPr>
        <p:spPr bwMode="auto">
          <a:xfrm>
            <a:off x="428597" y="5467665"/>
            <a:ext cx="300039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安全、稳定、可伸缩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Text Box 9"/>
          <p:cNvSpPr txBox="1">
            <a:spLocks noChangeArrowheads="1"/>
          </p:cNvSpPr>
          <p:nvPr/>
        </p:nvSpPr>
        <p:spPr bwMode="auto">
          <a:xfrm>
            <a:off x="428596" y="1285860"/>
            <a:ext cx="300039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dist"/>
            <a:r>
              <a:rPr lang="zh-CN" altLang="en-US" sz="2400" dirty="0">
                <a:latin typeface="微软雅黑" pitchFamily="34" charset="-122"/>
                <a:ea typeface="微软雅黑" pitchFamily="34" charset="-122"/>
              </a:rPr>
              <a:t>业务</a:t>
            </a:r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增长与创新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71604" y="2285992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快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1571604" y="4286256"/>
            <a:ext cx="69762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000" b="1" dirty="0" smtClean="0">
                <a:latin typeface="微软雅黑" pitchFamily="34" charset="-122"/>
                <a:ea typeface="微软雅黑" pitchFamily="34" charset="-122"/>
              </a:rPr>
              <a:t>稳</a:t>
            </a:r>
            <a:endParaRPr lang="zh-CN" altLang="en-US" sz="40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流程图: 过程 13"/>
          <p:cNvSpPr/>
          <p:nvPr/>
        </p:nvSpPr>
        <p:spPr>
          <a:xfrm>
            <a:off x="4214810" y="3643314"/>
            <a:ext cx="4643438" cy="1785950"/>
          </a:xfrm>
          <a:prstGeom prst="flowChartProcess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大平台</a:t>
            </a:r>
            <a:endParaRPr lang="zh-CN" altLang="en-US" sz="32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流程图: 过程 14"/>
          <p:cNvSpPr/>
          <p:nvPr/>
        </p:nvSpPr>
        <p:spPr>
          <a:xfrm>
            <a:off x="4643438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航旅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流程图: 过程 15"/>
          <p:cNvSpPr/>
          <p:nvPr/>
        </p:nvSpPr>
        <p:spPr>
          <a:xfrm>
            <a:off x="5072066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传统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流程图: 过程 16"/>
          <p:cNvSpPr/>
          <p:nvPr/>
        </p:nvSpPr>
        <p:spPr>
          <a:xfrm>
            <a:off x="5500694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虚拟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流程图: 过程 17"/>
          <p:cNvSpPr/>
          <p:nvPr/>
        </p:nvSpPr>
        <p:spPr>
          <a:xfrm>
            <a:off x="5929322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B2C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流程图: 过程 18"/>
          <p:cNvSpPr/>
          <p:nvPr/>
        </p:nvSpPr>
        <p:spPr>
          <a:xfrm>
            <a:off x="6357950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网站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流程图: 过程 19"/>
          <p:cNvSpPr/>
          <p:nvPr/>
        </p:nvSpPr>
        <p:spPr>
          <a:xfrm>
            <a:off x="6786578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会员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流程图: 过程 20"/>
          <p:cNvSpPr/>
          <p:nvPr/>
        </p:nvSpPr>
        <p:spPr>
          <a:xfrm>
            <a:off x="7215206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生活助手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流程图: 过程 21"/>
          <p:cNvSpPr/>
          <p:nvPr/>
        </p:nvSpPr>
        <p:spPr>
          <a:xfrm>
            <a:off x="7643834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金融合作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流程图: 过程 22"/>
          <p:cNvSpPr/>
          <p:nvPr/>
        </p:nvSpPr>
        <p:spPr>
          <a:xfrm>
            <a:off x="8072462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4" name="流程图: 过程 23"/>
          <p:cNvSpPr/>
          <p:nvPr/>
        </p:nvSpPr>
        <p:spPr>
          <a:xfrm>
            <a:off x="8501090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内部系统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 rot="5400000">
            <a:off x="857224" y="3714752"/>
            <a:ext cx="5715040" cy="0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9" name="左右箭头 28"/>
          <p:cNvSpPr/>
          <p:nvPr/>
        </p:nvSpPr>
        <p:spPr>
          <a:xfrm>
            <a:off x="3286116" y="2571744"/>
            <a:ext cx="857256" cy="357190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左右箭头 29"/>
          <p:cNvSpPr/>
          <p:nvPr/>
        </p:nvSpPr>
        <p:spPr>
          <a:xfrm>
            <a:off x="3286116" y="4143380"/>
            <a:ext cx="857256" cy="357190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Text Box 9"/>
          <p:cNvSpPr txBox="1">
            <a:spLocks noChangeArrowheads="1"/>
          </p:cNvSpPr>
          <p:nvPr/>
        </p:nvSpPr>
        <p:spPr bwMode="auto">
          <a:xfrm>
            <a:off x="4786314" y="1252823"/>
            <a:ext cx="300039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业务线解放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 Box 9"/>
          <p:cNvSpPr txBox="1">
            <a:spLocks noChangeArrowheads="1"/>
          </p:cNvSpPr>
          <p:nvPr/>
        </p:nvSpPr>
        <p:spPr bwMode="auto">
          <a:xfrm>
            <a:off x="4857752" y="5467665"/>
            <a:ext cx="300039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平台支撑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流程图: 过程 32"/>
          <p:cNvSpPr/>
          <p:nvPr/>
        </p:nvSpPr>
        <p:spPr>
          <a:xfrm>
            <a:off x="4214810" y="1714488"/>
            <a:ext cx="357190" cy="1785950"/>
          </a:xfrm>
          <a:prstGeom prst="flowChartProcess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兄弟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支付宝业务与系统架构发展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史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1477116" y="3059668"/>
            <a:ext cx="7452602" cy="1214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5400000">
            <a:off x="1464447" y="3023949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4164336" y="3023949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1142976" y="3273982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2005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500034" y="2786058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业务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500034" y="4143380"/>
            <a:ext cx="80021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689331" y="3261840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0" name="直接连接符 39"/>
          <p:cNvCxnSpPr/>
          <p:nvPr/>
        </p:nvCxnSpPr>
        <p:spPr>
          <a:xfrm>
            <a:off x="1477116" y="4345552"/>
            <a:ext cx="7452602" cy="12142"/>
          </a:xfrm>
          <a:prstGeom prst="line">
            <a:avLst/>
          </a:prstGeom>
          <a:ln w="381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 rot="5400000">
            <a:off x="1464447" y="4309833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 rot="5400000">
            <a:off x="5822165" y="4309833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142976" y="4559866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2005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3689331" y="4547724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643042" y="1630908"/>
            <a:ext cx="69762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淘宝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2571736" y="1630908"/>
            <a:ext cx="120417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外部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B2C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1659795" y="1988098"/>
            <a:ext cx="69762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网银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2802803" y="1988098"/>
            <a:ext cx="69762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卡通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4340933" y="1988098"/>
            <a:ext cx="121058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标准卡通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6412635" y="1630908"/>
            <a:ext cx="69762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航旅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824510" y="1285860"/>
            <a:ext cx="95410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个人版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4899542" y="1600130"/>
            <a:ext cx="121058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代发代扣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214810" y="1357298"/>
            <a:ext cx="69762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收费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7181700" y="1630908"/>
            <a:ext cx="95410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企业版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252874" y="2214554"/>
            <a:ext cx="69762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5538626" y="1285860"/>
            <a:ext cx="121058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生活助手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5752940" y="1928802"/>
            <a:ext cx="95410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信用卡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58"/>
          <p:cNvSpPr txBox="1"/>
          <p:nvPr/>
        </p:nvSpPr>
        <p:spPr>
          <a:xfrm>
            <a:off x="6395882" y="2214554"/>
            <a:ext cx="95410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消费卡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7370601" y="2028758"/>
            <a:ext cx="121058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银企直联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572132" y="4559866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 rot="5400000">
            <a:off x="8465371" y="432197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8047049" y="456861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6" name="直接连接符 65"/>
          <p:cNvCxnSpPr/>
          <p:nvPr/>
        </p:nvCxnSpPr>
        <p:spPr>
          <a:xfrm rot="5400000">
            <a:off x="4153678" y="4321975"/>
            <a:ext cx="21431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燕尾形 73"/>
          <p:cNvSpPr/>
          <p:nvPr/>
        </p:nvSpPr>
        <p:spPr>
          <a:xfrm>
            <a:off x="4286248" y="2786058"/>
            <a:ext cx="4286280" cy="500066"/>
          </a:xfrm>
          <a:prstGeom prst="chevron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二代支付宝业务</a:t>
            </a:r>
          </a:p>
        </p:txBody>
      </p:sp>
      <p:sp>
        <p:nvSpPr>
          <p:cNvPr id="77" name="燕尾形 76"/>
          <p:cNvSpPr/>
          <p:nvPr/>
        </p:nvSpPr>
        <p:spPr>
          <a:xfrm>
            <a:off x="5929322" y="4071942"/>
            <a:ext cx="2643206" cy="500066"/>
          </a:xfrm>
          <a:prstGeom prst="chevron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二代支付宝</a:t>
            </a:r>
            <a:endParaRPr lang="en-US" altLang="zh-CN" dirty="0" smtClean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系统架构建设</a:t>
            </a:r>
            <a:endParaRPr lang="zh-CN" altLang="en-US" dirty="0" smtClean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燕尾形 78"/>
          <p:cNvSpPr/>
          <p:nvPr/>
        </p:nvSpPr>
        <p:spPr>
          <a:xfrm>
            <a:off x="3857620" y="4071942"/>
            <a:ext cx="2071702" cy="500066"/>
          </a:xfrm>
          <a:prstGeom prst="chevron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代支付宝</a:t>
            </a:r>
            <a:endParaRPr lang="en-US" altLang="zh-CN" dirty="0" smtClean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系统架构建设</a:t>
            </a:r>
            <a:endParaRPr lang="zh-CN" altLang="en-US" dirty="0" smtClean="0">
              <a:solidFill>
                <a:schemeClr val="dk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燕尾形 79"/>
          <p:cNvSpPr/>
          <p:nvPr/>
        </p:nvSpPr>
        <p:spPr>
          <a:xfrm>
            <a:off x="1643042" y="2786058"/>
            <a:ext cx="2643206" cy="500066"/>
          </a:xfrm>
          <a:prstGeom prst="chevron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一</a:t>
            </a:r>
            <a:r>
              <a:rPr lang="zh-CN" altLang="en-US" dirty="0" smtClean="0">
                <a:solidFill>
                  <a:schemeClr val="dk1"/>
                </a:solidFill>
                <a:latin typeface="微软雅黑" pitchFamily="34" charset="-122"/>
                <a:ea typeface="微软雅黑" pitchFamily="34" charset="-122"/>
              </a:rPr>
              <a:t>代支付宝业务</a:t>
            </a:r>
          </a:p>
        </p:txBody>
      </p:sp>
      <p:cxnSp>
        <p:nvCxnSpPr>
          <p:cNvPr id="83" name="直接连接符 82"/>
          <p:cNvCxnSpPr>
            <a:endCxn id="79" idx="3"/>
          </p:cNvCxnSpPr>
          <p:nvPr/>
        </p:nvCxnSpPr>
        <p:spPr>
          <a:xfrm>
            <a:off x="4357686" y="3214684"/>
            <a:ext cx="1571636" cy="1107291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5" name="直接连接符 84"/>
          <p:cNvCxnSpPr>
            <a:stCxn id="74" idx="3"/>
            <a:endCxn id="77" idx="3"/>
          </p:cNvCxnSpPr>
          <p:nvPr/>
        </p:nvCxnSpPr>
        <p:spPr>
          <a:xfrm>
            <a:off x="8572528" y="3036091"/>
            <a:ext cx="0" cy="1285884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4286248" y="5254338"/>
            <a:ext cx="461665" cy="12464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交易服务化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4857752" y="5254338"/>
            <a:ext cx="461665" cy="12464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账务服务化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429256" y="5254338"/>
            <a:ext cx="461665" cy="124649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会员服务化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6215074" y="5254338"/>
            <a:ext cx="461665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双峰一期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824979" y="5254338"/>
            <a:ext cx="461665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双峰二期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7396483" y="5254338"/>
            <a:ext cx="461665" cy="1246496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统一收银台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7967987" y="5254338"/>
            <a:ext cx="461665" cy="101566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wrap="none" rtlCol="0">
            <a:spAutoFit/>
          </a:bodyPr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网站拆分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五角星 106"/>
          <p:cNvSpPr/>
          <p:nvPr/>
        </p:nvSpPr>
        <p:spPr>
          <a:xfrm>
            <a:off x="5786446" y="4214818"/>
            <a:ext cx="285752" cy="2857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8" name="五角星 107"/>
          <p:cNvSpPr/>
          <p:nvPr/>
        </p:nvSpPr>
        <p:spPr>
          <a:xfrm>
            <a:off x="8429652" y="4214818"/>
            <a:ext cx="285752" cy="285752"/>
          </a:xfrm>
          <a:prstGeom prst="star5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9" name="TextBox 108"/>
          <p:cNvSpPr txBox="1"/>
          <p:nvPr/>
        </p:nvSpPr>
        <p:spPr>
          <a:xfrm>
            <a:off x="5000628" y="3429000"/>
            <a:ext cx="37147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i="1" dirty="0" smtClean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系统架构发展落后于业务发展</a:t>
            </a:r>
            <a:endParaRPr lang="zh-CN" altLang="en-US" sz="2000" i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0" name="直接连接符 109"/>
          <p:cNvCxnSpPr/>
          <p:nvPr/>
        </p:nvCxnSpPr>
        <p:spPr>
          <a:xfrm rot="16200000" flipH="1">
            <a:off x="6965173" y="3536157"/>
            <a:ext cx="1143008" cy="642942"/>
          </a:xfrm>
          <a:prstGeom prst="line">
            <a:avLst/>
          </a:prstGeom>
          <a:ln>
            <a:solidFill>
              <a:srgbClr val="FF0000"/>
            </a:solidFill>
            <a:prstDash val="sysDash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2" name="TextBox 111"/>
          <p:cNvSpPr txBox="1"/>
          <p:nvPr/>
        </p:nvSpPr>
        <p:spPr>
          <a:xfrm>
            <a:off x="7261231" y="4568619"/>
            <a:ext cx="95410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2010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年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月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2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矩形 25"/>
          <p:cNvSpPr/>
          <p:nvPr/>
        </p:nvSpPr>
        <p:spPr>
          <a:xfrm>
            <a:off x="714348" y="3500438"/>
            <a:ext cx="6572296" cy="171451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核心</a:t>
            </a:r>
            <a:endParaRPr lang="en-US" altLang="zh-CN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一代支付宝架构图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矩形 8"/>
          <p:cNvSpPr/>
          <p:nvPr/>
        </p:nvSpPr>
        <p:spPr>
          <a:xfrm>
            <a:off x="3143240" y="1142984"/>
            <a:ext cx="2214578" cy="221457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  <a:endParaRPr lang="en-US" altLang="zh-CN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714348" y="1190482"/>
            <a:ext cx="2214578" cy="215794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金融合作</a:t>
            </a:r>
            <a:endParaRPr lang="en-US" altLang="zh-CN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7358082" y="1145162"/>
            <a:ext cx="571504" cy="407019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内部系统（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CRM,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结算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风控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001024" y="1142984"/>
            <a:ext cx="571504" cy="40719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商业智能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214678" y="3929066"/>
            <a:ext cx="1428760" cy="92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账务</a:t>
            </a:r>
            <a:endParaRPr lang="en-US" altLang="zh-CN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3286116" y="1571612"/>
            <a:ext cx="857256" cy="1285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淘宝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000100" y="3929066"/>
            <a:ext cx="1428760" cy="92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交易</a:t>
            </a:r>
            <a:endParaRPr lang="en-US" altLang="zh-CN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928630" y="1571612"/>
            <a:ext cx="785818" cy="1285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网银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28794" y="1571612"/>
            <a:ext cx="785818" cy="1285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卡通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357686" y="1571612"/>
            <a:ext cx="857256" cy="1285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外部</a:t>
            </a:r>
            <a:r>
              <a:rPr lang="en-US" altLang="zh-CN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B2C</a:t>
            </a:r>
          </a:p>
        </p:txBody>
      </p:sp>
      <p:sp>
        <p:nvSpPr>
          <p:cNvPr id="24" name="矩形 23"/>
          <p:cNvSpPr/>
          <p:nvPr/>
        </p:nvSpPr>
        <p:spPr>
          <a:xfrm>
            <a:off x="5500694" y="1142984"/>
            <a:ext cx="1785950" cy="221457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个人</a:t>
            </a:r>
            <a:endParaRPr lang="en-US" altLang="zh-CN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857884" y="1571612"/>
            <a:ext cx="1143008" cy="1285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6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网站</a:t>
            </a:r>
            <a:endParaRPr lang="en-US" altLang="zh-CN" sz="16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5572132" y="3929066"/>
            <a:ext cx="1428760" cy="92869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会员</a:t>
            </a:r>
            <a:endParaRPr lang="en-US" altLang="zh-CN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42910" y="5357826"/>
            <a:ext cx="792961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i="1" dirty="0" smtClean="0">
                <a:latin typeface="微软雅黑" pitchFamily="34" charset="-122"/>
                <a:ea typeface="微软雅黑" pitchFamily="34" charset="-122"/>
              </a:rPr>
              <a:t>2007</a:t>
            </a:r>
            <a:r>
              <a:rPr lang="zh-CN" altLang="en-US" sz="2800" i="1" dirty="0" smtClean="0">
                <a:latin typeface="微软雅黑" pitchFamily="34" charset="-122"/>
                <a:ea typeface="微软雅黑" pitchFamily="34" charset="-122"/>
              </a:rPr>
              <a:t>年起至</a:t>
            </a:r>
            <a:r>
              <a:rPr lang="en-US" altLang="zh-CN" sz="2800" i="1" dirty="0" smtClean="0"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2800" i="1" dirty="0" smtClean="0">
                <a:latin typeface="微软雅黑" pitchFamily="34" charset="-122"/>
                <a:ea typeface="微软雅黑" pitchFamily="34" charset="-122"/>
              </a:rPr>
              <a:t>年中，交易、账务、会员三大服务化项目完成，代表一代支付宝架构封顶。</a:t>
            </a:r>
            <a:endParaRPr lang="zh-CN" altLang="en-US" sz="2800" i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="" xmlns:p14="http://schemas.microsoft.com/office/powerpoint/2010/main" val="2382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课程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大纲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4" name="标题 3"/>
          <p:cNvSpPr txBox="1">
            <a:spLocks/>
          </p:cNvSpPr>
          <p:nvPr/>
        </p:nvSpPr>
        <p:spPr>
          <a:xfrm>
            <a:off x="571472" y="1000108"/>
            <a:ext cx="8072494" cy="542928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buClrTx/>
              <a:buSzTx/>
              <a:buAutoNum type="arabicPeriod"/>
              <a:tabLst/>
              <a:defRPr/>
            </a:pP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业务架构与业务平台</a:t>
            </a:r>
            <a:endParaRPr lang="en-US" altLang="zh-CN" sz="3200" b="1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514350" marR="0" lvl="0" indent="-514350" algn="l" defTabSz="914400" rtl="0" eaLnBrk="1" fontAlgn="auto" latinLnBrk="0" hangingPunct="1">
              <a:lnSpc>
                <a:spcPct val="150000"/>
              </a:lnSpc>
              <a:buClrTx/>
              <a:buSzTx/>
              <a:tabLst/>
              <a:defRPr/>
            </a:pPr>
            <a:endParaRPr lang="en-US" altLang="zh-CN" sz="3200" b="1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>
              <a:lnSpc>
                <a:spcPct val="150000"/>
              </a:lnSpc>
              <a:defRPr/>
            </a:pP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系统架构与技术平台</a:t>
            </a:r>
            <a:endParaRPr lang="en-US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indent="-457200">
              <a:lnSpc>
                <a:spcPct val="150000"/>
              </a:lnSpc>
              <a:defRPr/>
            </a:pPr>
            <a:r>
              <a:rPr lang="en-US" altLang="zh-CN" sz="3200" b="1" dirty="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sz="3200" b="1" dirty="0" smtClean="0">
                <a:latin typeface="微软雅黑" pitchFamily="34" charset="-122"/>
                <a:ea typeface="微软雅黑" pitchFamily="34" charset="-122"/>
              </a:rPr>
              <a:t>架构过程与资源</a:t>
            </a:r>
            <a:endParaRPr lang="en-US" altLang="zh-CN" sz="3200" b="1" dirty="0" smtClean="0">
              <a:latin typeface="微软雅黑" pitchFamily="34" charset="-122"/>
              <a:ea typeface="微软雅黑" pitchFamily="34" charset="-122"/>
            </a:endParaRPr>
          </a:p>
          <a:p>
            <a:pPr indent="-457200">
              <a:lnSpc>
                <a:spcPct val="150000"/>
              </a:lnSpc>
              <a:defRPr/>
            </a:pPr>
            <a:endParaRPr lang="zh-CN" altLang="en-US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lvl="0">
              <a:lnSpc>
                <a:spcPct val="150000"/>
              </a:lnSpc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buClrTx/>
              <a:buSzTx/>
              <a:tabLst/>
              <a:defRPr/>
            </a:pPr>
            <a:endParaRPr lang="en-US" altLang="zh-CN" sz="2400" dirty="0" smtClean="0">
              <a:latin typeface="微软雅黑" pitchFamily="34" charset="-122"/>
              <a:ea typeface="微软雅黑" pitchFamily="34" charset="-122"/>
              <a:cs typeface="+mj-cs"/>
            </a:endParaRP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buClrTx/>
              <a:buSzTx/>
              <a:tabLst/>
              <a:defRPr/>
            </a:pPr>
            <a:endParaRPr lang="en-US" altLang="zh-CN" sz="2400" noProof="0" dirty="0" smtClean="0"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业务与应用架构概况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642910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42910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285720" y="1024048"/>
            <a:ext cx="7500990" cy="171451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产品线</a:t>
            </a:r>
            <a:endParaRPr lang="en-US" altLang="zh-CN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785918" y="4310196"/>
            <a:ext cx="6000792" cy="207170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基础核心</a:t>
            </a:r>
            <a:endParaRPr lang="en-US" altLang="zh-CN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1857356" y="4953138"/>
            <a:ext cx="2428892" cy="13573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资金处理平台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4357686" y="4953138"/>
            <a:ext cx="2428892" cy="135732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客户信息平台</a:t>
            </a:r>
          </a:p>
        </p:txBody>
      </p:sp>
      <p:sp>
        <p:nvSpPr>
          <p:cNvPr id="64" name="矩形 63"/>
          <p:cNvSpPr/>
          <p:nvPr/>
        </p:nvSpPr>
        <p:spPr>
          <a:xfrm>
            <a:off x="6858016" y="4595948"/>
            <a:ext cx="928694" cy="171451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核心管控</a:t>
            </a:r>
          </a:p>
        </p:txBody>
      </p:sp>
      <p:sp>
        <p:nvSpPr>
          <p:cNvPr id="65" name="矩形 64"/>
          <p:cNvSpPr/>
          <p:nvPr/>
        </p:nvSpPr>
        <p:spPr>
          <a:xfrm>
            <a:off x="357158" y="1357298"/>
            <a:ext cx="3261899" cy="12858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</a:p>
        </p:txBody>
      </p:sp>
      <p:sp>
        <p:nvSpPr>
          <p:cNvPr id="66" name="矩形 65"/>
          <p:cNvSpPr/>
          <p:nvPr/>
        </p:nvSpPr>
        <p:spPr>
          <a:xfrm>
            <a:off x="3643306" y="1357298"/>
            <a:ext cx="1821669" cy="1285884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个人</a:t>
            </a:r>
            <a:endParaRPr lang="zh-CN" altLang="en-US" sz="14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7858148" y="1024048"/>
            <a:ext cx="571504" cy="540534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内部系统（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CRM,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结算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,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风控</a:t>
            </a:r>
            <a:r>
              <a:rPr lang="en-US" altLang="zh-CN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…</a:t>
            </a:r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285720" y="2809998"/>
            <a:ext cx="1428760" cy="357190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金融合作</a:t>
            </a:r>
            <a:endParaRPr lang="en-US" altLang="zh-CN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28596" y="3310064"/>
            <a:ext cx="107157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网银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428596" y="3738692"/>
            <a:ext cx="107157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卡通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428596" y="4167320"/>
            <a:ext cx="107157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银企直联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矩形 77"/>
          <p:cNvSpPr/>
          <p:nvPr/>
        </p:nvSpPr>
        <p:spPr>
          <a:xfrm>
            <a:off x="428596" y="5881832"/>
            <a:ext cx="107157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网点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矩形 84"/>
          <p:cNvSpPr/>
          <p:nvPr/>
        </p:nvSpPr>
        <p:spPr>
          <a:xfrm>
            <a:off x="1430932" y="1726458"/>
            <a:ext cx="500066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传统行业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矩形 85"/>
          <p:cNvSpPr/>
          <p:nvPr/>
        </p:nvSpPr>
        <p:spPr>
          <a:xfrm>
            <a:off x="2545364" y="1726458"/>
            <a:ext cx="500066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虚拟行业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7" name="矩形 86"/>
          <p:cNvSpPr/>
          <p:nvPr/>
        </p:nvSpPr>
        <p:spPr>
          <a:xfrm>
            <a:off x="945154" y="1726458"/>
            <a:ext cx="428628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航旅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8" name="矩形 87"/>
          <p:cNvSpPr/>
          <p:nvPr/>
        </p:nvSpPr>
        <p:spPr>
          <a:xfrm>
            <a:off x="1988148" y="1726458"/>
            <a:ext cx="500066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B2C</a:t>
            </a:r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收单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9" name="矩形 88"/>
          <p:cNvSpPr/>
          <p:nvPr/>
        </p:nvSpPr>
        <p:spPr>
          <a:xfrm>
            <a:off x="4140712" y="1726458"/>
            <a:ext cx="428628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生活助手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0" name="矩形 89"/>
          <p:cNvSpPr/>
          <p:nvPr/>
        </p:nvSpPr>
        <p:spPr>
          <a:xfrm>
            <a:off x="3686173" y="1726458"/>
            <a:ext cx="381771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会员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4642108" y="1726458"/>
            <a:ext cx="357190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矩形 91"/>
          <p:cNvSpPr/>
          <p:nvPr/>
        </p:nvSpPr>
        <p:spPr>
          <a:xfrm>
            <a:off x="1857356" y="4595948"/>
            <a:ext cx="114300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收银台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矩形 92"/>
          <p:cNvSpPr/>
          <p:nvPr/>
        </p:nvSpPr>
        <p:spPr>
          <a:xfrm>
            <a:off x="2000232" y="5238890"/>
            <a:ext cx="714380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支付清算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矩形 93"/>
          <p:cNvSpPr/>
          <p:nvPr/>
        </p:nvSpPr>
        <p:spPr>
          <a:xfrm>
            <a:off x="3571868" y="5238890"/>
            <a:ext cx="642942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核算中心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071802" y="4595948"/>
            <a:ext cx="114300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收费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4357686" y="4595948"/>
            <a:ext cx="114300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登录服务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2786050" y="5238890"/>
            <a:ext cx="714380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账务会计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97"/>
          <p:cNvSpPr/>
          <p:nvPr/>
        </p:nvSpPr>
        <p:spPr>
          <a:xfrm>
            <a:off x="4500562" y="5238890"/>
            <a:ext cx="500066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会员信息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矩形 98"/>
          <p:cNvSpPr/>
          <p:nvPr/>
        </p:nvSpPr>
        <p:spPr>
          <a:xfrm>
            <a:off x="5072066" y="5238890"/>
            <a:ext cx="500066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商户信息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/>
          <p:cNvSpPr/>
          <p:nvPr/>
        </p:nvSpPr>
        <p:spPr>
          <a:xfrm>
            <a:off x="6215074" y="5238890"/>
            <a:ext cx="500066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会员信用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459376" y="1726458"/>
            <a:ext cx="428628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兄弟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流程图: 过程 101"/>
          <p:cNvSpPr/>
          <p:nvPr/>
        </p:nvSpPr>
        <p:spPr>
          <a:xfrm>
            <a:off x="1714480" y="2738560"/>
            <a:ext cx="6143668" cy="3714776"/>
          </a:xfrm>
          <a:prstGeom prst="flowChartProcess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3" name="矩形 102"/>
          <p:cNvSpPr/>
          <p:nvPr/>
        </p:nvSpPr>
        <p:spPr>
          <a:xfrm>
            <a:off x="1785918" y="2809998"/>
            <a:ext cx="6000792" cy="142876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业务平台</a:t>
            </a:r>
            <a:endParaRPr lang="en-US" altLang="zh-CN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矩形 103"/>
          <p:cNvSpPr/>
          <p:nvPr/>
        </p:nvSpPr>
        <p:spPr>
          <a:xfrm>
            <a:off x="1857356" y="3095750"/>
            <a:ext cx="3214710" cy="1143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行业</a:t>
            </a:r>
          </a:p>
        </p:txBody>
      </p:sp>
      <p:sp>
        <p:nvSpPr>
          <p:cNvPr id="105" name="矩形 104"/>
          <p:cNvSpPr/>
          <p:nvPr/>
        </p:nvSpPr>
        <p:spPr>
          <a:xfrm>
            <a:off x="5143504" y="3095750"/>
            <a:ext cx="2500330" cy="1143008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个人</a:t>
            </a:r>
          </a:p>
        </p:txBody>
      </p:sp>
      <p:sp>
        <p:nvSpPr>
          <p:cNvPr id="106" name="矩形 105"/>
          <p:cNvSpPr/>
          <p:nvPr/>
        </p:nvSpPr>
        <p:spPr>
          <a:xfrm>
            <a:off x="1928794" y="3381502"/>
            <a:ext cx="428628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担保交易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7" name="矩形 106"/>
          <p:cNvSpPr/>
          <p:nvPr/>
        </p:nvSpPr>
        <p:spPr>
          <a:xfrm>
            <a:off x="3000364" y="3381502"/>
            <a:ext cx="428628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代发代扣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8" name="矩形 107"/>
          <p:cNvSpPr/>
          <p:nvPr/>
        </p:nvSpPr>
        <p:spPr>
          <a:xfrm>
            <a:off x="7143768" y="3381502"/>
            <a:ext cx="428628" cy="785818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消费信贷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9" name="矩形 108"/>
          <p:cNvSpPr/>
          <p:nvPr/>
        </p:nvSpPr>
        <p:spPr>
          <a:xfrm>
            <a:off x="3500430" y="3381502"/>
            <a:ext cx="428628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信用支付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矩形 109"/>
          <p:cNvSpPr/>
          <p:nvPr/>
        </p:nvSpPr>
        <p:spPr>
          <a:xfrm>
            <a:off x="4572000" y="3381502"/>
            <a:ext cx="428628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微支付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1" name="矩形 110"/>
          <p:cNvSpPr/>
          <p:nvPr/>
        </p:nvSpPr>
        <p:spPr>
          <a:xfrm>
            <a:off x="4000496" y="3381502"/>
            <a:ext cx="500066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企业账户管理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2" name="矩形 111"/>
          <p:cNvSpPr/>
          <p:nvPr/>
        </p:nvSpPr>
        <p:spPr>
          <a:xfrm>
            <a:off x="5286380" y="3381502"/>
            <a:ext cx="500066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个人账户管理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3" name="矩形 112"/>
          <p:cNvSpPr/>
          <p:nvPr/>
        </p:nvSpPr>
        <p:spPr>
          <a:xfrm>
            <a:off x="5857884" y="3381502"/>
            <a:ext cx="357190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积分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矩形 113"/>
          <p:cNvSpPr/>
          <p:nvPr/>
        </p:nvSpPr>
        <p:spPr>
          <a:xfrm>
            <a:off x="6286512" y="3381502"/>
            <a:ext cx="357190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红包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5" name="矩形 114"/>
          <p:cNvSpPr/>
          <p:nvPr/>
        </p:nvSpPr>
        <p:spPr>
          <a:xfrm>
            <a:off x="6715140" y="3381502"/>
            <a:ext cx="357190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转账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6" name="矩形 115"/>
          <p:cNvSpPr/>
          <p:nvPr/>
        </p:nvSpPr>
        <p:spPr>
          <a:xfrm>
            <a:off x="428596" y="5024576"/>
            <a:ext cx="107157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MOTO</a:t>
            </a:r>
          </a:p>
        </p:txBody>
      </p:sp>
      <p:sp>
        <p:nvSpPr>
          <p:cNvPr id="117" name="矩形 116"/>
          <p:cNvSpPr/>
          <p:nvPr/>
        </p:nvSpPr>
        <p:spPr>
          <a:xfrm>
            <a:off x="428596" y="5453204"/>
            <a:ext cx="107157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储值卡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5572132" y="1357298"/>
            <a:ext cx="428628" cy="12858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无线支付</a:t>
            </a:r>
          </a:p>
        </p:txBody>
      </p:sp>
      <p:sp>
        <p:nvSpPr>
          <p:cNvPr id="119" name="矩形 118"/>
          <p:cNvSpPr/>
          <p:nvPr/>
        </p:nvSpPr>
        <p:spPr>
          <a:xfrm>
            <a:off x="8501090" y="1047321"/>
            <a:ext cx="571504" cy="5382075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商业智能</a:t>
            </a:r>
            <a:endParaRPr lang="en-US" altLang="zh-CN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矩形 119"/>
          <p:cNvSpPr/>
          <p:nvPr/>
        </p:nvSpPr>
        <p:spPr>
          <a:xfrm>
            <a:off x="6667514" y="1357298"/>
            <a:ext cx="428628" cy="128588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线下支付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矩形 120"/>
          <p:cNvSpPr/>
          <p:nvPr/>
        </p:nvSpPr>
        <p:spPr>
          <a:xfrm>
            <a:off x="7215206" y="1357298"/>
            <a:ext cx="428628" cy="128588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海外支付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2" name="矩形 121"/>
          <p:cNvSpPr/>
          <p:nvPr/>
        </p:nvSpPr>
        <p:spPr>
          <a:xfrm>
            <a:off x="2428860" y="3381502"/>
            <a:ext cx="500066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即时到账交易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3" name="矩形 122"/>
          <p:cNvSpPr/>
          <p:nvPr/>
        </p:nvSpPr>
        <p:spPr>
          <a:xfrm>
            <a:off x="428596" y="4595948"/>
            <a:ext cx="1071570" cy="35719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MPOS</a:t>
            </a:r>
          </a:p>
        </p:txBody>
      </p:sp>
      <p:sp>
        <p:nvSpPr>
          <p:cNvPr id="124" name="矩形 123"/>
          <p:cNvSpPr/>
          <p:nvPr/>
        </p:nvSpPr>
        <p:spPr>
          <a:xfrm>
            <a:off x="5643570" y="4595948"/>
            <a:ext cx="1143008" cy="285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安全服务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矩形 124"/>
          <p:cNvSpPr/>
          <p:nvPr/>
        </p:nvSpPr>
        <p:spPr>
          <a:xfrm>
            <a:off x="5643570" y="5238890"/>
            <a:ext cx="500066" cy="10001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会员等级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矩形 125"/>
          <p:cNvSpPr/>
          <p:nvPr/>
        </p:nvSpPr>
        <p:spPr>
          <a:xfrm>
            <a:off x="3102582" y="1726458"/>
            <a:ext cx="428628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企业网站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7" name="矩形 126"/>
          <p:cNvSpPr/>
          <p:nvPr/>
        </p:nvSpPr>
        <p:spPr>
          <a:xfrm>
            <a:off x="5072067" y="1726458"/>
            <a:ext cx="357190" cy="7858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lIns="0" tIns="0" rIns="0" bIns="0" rtlCol="0" anchor="ctr"/>
          <a:lstStyle/>
          <a:p>
            <a:pPr algn="ctr"/>
            <a:r>
              <a:rPr lang="zh-CN" altLang="en-US" sz="14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个人网站</a:t>
            </a:r>
            <a:endParaRPr lang="en-US" altLang="zh-CN" sz="14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8" name="矩形 127"/>
          <p:cNvSpPr/>
          <p:nvPr/>
        </p:nvSpPr>
        <p:spPr>
          <a:xfrm>
            <a:off x="6119823" y="1357298"/>
            <a:ext cx="428628" cy="1285884"/>
          </a:xfrm>
          <a:prstGeom prst="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开放平台</a:t>
            </a:r>
            <a:endParaRPr lang="zh-CN" altLang="en-US" sz="16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二代系统建设局部效果示意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7" name="直接连接符 6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285720" y="1500174"/>
            <a:ext cx="69762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淘宝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571472" y="2071678"/>
            <a:ext cx="120417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外部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B2C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285720" y="4929198"/>
            <a:ext cx="69762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网银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785786" y="5572140"/>
            <a:ext cx="69762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卡通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3143240" y="1500174"/>
            <a:ext cx="69762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航旅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1285852" y="1500174"/>
            <a:ext cx="121058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代发代扣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1500166" y="4929198"/>
            <a:ext cx="69762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143108" y="2071678"/>
            <a:ext cx="121058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生活助手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1857356" y="5572140"/>
            <a:ext cx="95410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信用卡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2643174" y="4929198"/>
            <a:ext cx="95410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消费卡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214678" y="5600658"/>
            <a:ext cx="121058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银企直联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3643306" y="2100196"/>
            <a:ext cx="69762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网游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8" name="直接连接符 87"/>
          <p:cNvCxnSpPr>
            <a:stCxn id="62" idx="2"/>
            <a:endCxn id="67" idx="0"/>
          </p:cNvCxnSpPr>
          <p:nvPr/>
        </p:nvCxnSpPr>
        <p:spPr>
          <a:xfrm rot="5400000">
            <a:off x="-879923" y="3414741"/>
            <a:ext cx="302891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>
            <a:stCxn id="63" idx="2"/>
            <a:endCxn id="67" idx="0"/>
          </p:cNvCxnSpPr>
          <p:nvPr/>
        </p:nvCxnSpPr>
        <p:spPr>
          <a:xfrm rot="5400000">
            <a:off x="-324658" y="3430980"/>
            <a:ext cx="2457410" cy="5390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>
            <a:stCxn id="72" idx="2"/>
            <a:endCxn id="67" idx="0"/>
          </p:cNvCxnSpPr>
          <p:nvPr/>
        </p:nvCxnSpPr>
        <p:spPr>
          <a:xfrm rot="5400000">
            <a:off x="-251617" y="2786435"/>
            <a:ext cx="3028914" cy="12566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>
            <a:stCxn id="78" idx="2"/>
            <a:endCxn id="67" idx="0"/>
          </p:cNvCxnSpPr>
          <p:nvPr/>
        </p:nvCxnSpPr>
        <p:spPr>
          <a:xfrm rot="5400000">
            <a:off x="462763" y="2643559"/>
            <a:ext cx="2457410" cy="2113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>
            <a:stCxn id="70" idx="2"/>
            <a:endCxn id="67" idx="0"/>
          </p:cNvCxnSpPr>
          <p:nvPr/>
        </p:nvCxnSpPr>
        <p:spPr>
          <a:xfrm rot="5400000">
            <a:off x="548837" y="1985981"/>
            <a:ext cx="3028914" cy="285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>
            <a:stCxn id="86" idx="2"/>
            <a:endCxn id="67" idx="0"/>
          </p:cNvCxnSpPr>
          <p:nvPr/>
        </p:nvCxnSpPr>
        <p:spPr>
          <a:xfrm rot="5400000">
            <a:off x="1098881" y="2035959"/>
            <a:ext cx="2428892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62" idx="2"/>
            <a:endCxn id="68" idx="0"/>
          </p:cNvCxnSpPr>
          <p:nvPr/>
        </p:nvCxnSpPr>
        <p:spPr>
          <a:xfrm rot="16200000" flipH="1">
            <a:off x="-951361" y="3486179"/>
            <a:ext cx="3671856" cy="5000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接连接符 118"/>
          <p:cNvCxnSpPr>
            <a:stCxn id="63" idx="2"/>
            <a:endCxn id="68" idx="0"/>
          </p:cNvCxnSpPr>
          <p:nvPr/>
        </p:nvCxnSpPr>
        <p:spPr>
          <a:xfrm rot="5400000">
            <a:off x="-396096" y="4002484"/>
            <a:ext cx="3100352" cy="389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连接符 123"/>
          <p:cNvCxnSpPr>
            <a:stCxn id="72" idx="2"/>
            <a:endCxn id="68" idx="0"/>
          </p:cNvCxnSpPr>
          <p:nvPr/>
        </p:nvCxnSpPr>
        <p:spPr>
          <a:xfrm rot="5400000">
            <a:off x="-323055" y="3357939"/>
            <a:ext cx="3671856" cy="7565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>
            <a:stCxn id="78" idx="2"/>
            <a:endCxn id="68" idx="0"/>
          </p:cNvCxnSpPr>
          <p:nvPr/>
        </p:nvCxnSpPr>
        <p:spPr>
          <a:xfrm rot="5400000">
            <a:off x="391325" y="3215063"/>
            <a:ext cx="3100352" cy="161380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>
            <a:stCxn id="70" idx="2"/>
            <a:endCxn id="68" idx="0"/>
          </p:cNvCxnSpPr>
          <p:nvPr/>
        </p:nvCxnSpPr>
        <p:spPr>
          <a:xfrm rot="5400000">
            <a:off x="477399" y="2557485"/>
            <a:ext cx="3671856" cy="23574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3" name="直接连接符 132"/>
          <p:cNvCxnSpPr>
            <a:stCxn id="86" idx="2"/>
            <a:endCxn id="68" idx="0"/>
          </p:cNvCxnSpPr>
          <p:nvPr/>
        </p:nvCxnSpPr>
        <p:spPr>
          <a:xfrm rot="5400000">
            <a:off x="1027443" y="2607463"/>
            <a:ext cx="3071834" cy="28575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直接连接符 135"/>
          <p:cNvCxnSpPr>
            <a:stCxn id="62" idx="2"/>
            <a:endCxn id="76" idx="0"/>
          </p:cNvCxnSpPr>
          <p:nvPr/>
        </p:nvCxnSpPr>
        <p:spPr>
          <a:xfrm rot="16200000" flipH="1">
            <a:off x="-272700" y="2807518"/>
            <a:ext cx="3028914" cy="12144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直接连接符 138"/>
          <p:cNvCxnSpPr>
            <a:stCxn id="63" idx="2"/>
            <a:endCxn id="76" idx="0"/>
          </p:cNvCxnSpPr>
          <p:nvPr/>
        </p:nvCxnSpPr>
        <p:spPr>
          <a:xfrm rot="16200000" flipH="1">
            <a:off x="282565" y="3362783"/>
            <a:ext cx="2457410" cy="6754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直接连接符 141"/>
          <p:cNvCxnSpPr>
            <a:stCxn id="72" idx="2"/>
            <a:endCxn id="76" idx="0"/>
          </p:cNvCxnSpPr>
          <p:nvPr/>
        </p:nvCxnSpPr>
        <p:spPr>
          <a:xfrm rot="5400000">
            <a:off x="355606" y="3393658"/>
            <a:ext cx="3028914" cy="4216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" name="直接连接符 144"/>
          <p:cNvCxnSpPr>
            <a:stCxn id="78" idx="2"/>
            <a:endCxn id="76" idx="0"/>
          </p:cNvCxnSpPr>
          <p:nvPr/>
        </p:nvCxnSpPr>
        <p:spPr>
          <a:xfrm rot="5400000">
            <a:off x="1069986" y="3250782"/>
            <a:ext cx="2457410" cy="8994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" name="直接连接符 148"/>
          <p:cNvCxnSpPr>
            <a:stCxn id="70" idx="2"/>
            <a:endCxn id="76" idx="0"/>
          </p:cNvCxnSpPr>
          <p:nvPr/>
        </p:nvCxnSpPr>
        <p:spPr>
          <a:xfrm rot="5400000">
            <a:off x="1156060" y="2593204"/>
            <a:ext cx="3028914" cy="16430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直接连接符 151"/>
          <p:cNvCxnSpPr>
            <a:stCxn id="86" idx="2"/>
            <a:endCxn id="76" idx="0"/>
          </p:cNvCxnSpPr>
          <p:nvPr/>
        </p:nvCxnSpPr>
        <p:spPr>
          <a:xfrm rot="5400000">
            <a:off x="1706104" y="2643182"/>
            <a:ext cx="2428892" cy="21431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" name="直接连接符 154"/>
          <p:cNvCxnSpPr>
            <a:stCxn id="82" idx="0"/>
            <a:endCxn id="62" idx="2"/>
          </p:cNvCxnSpPr>
          <p:nvPr/>
        </p:nvCxnSpPr>
        <p:spPr>
          <a:xfrm rot="16200000" flipV="1">
            <a:off x="362924" y="2171894"/>
            <a:ext cx="3028914" cy="248569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8" name="直接连接符 157"/>
          <p:cNvCxnSpPr>
            <a:stCxn id="82" idx="0"/>
            <a:endCxn id="63" idx="2"/>
          </p:cNvCxnSpPr>
          <p:nvPr/>
        </p:nvCxnSpPr>
        <p:spPr>
          <a:xfrm rot="16200000" flipV="1">
            <a:off x="918189" y="2727159"/>
            <a:ext cx="2457410" cy="19466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1" name="直接连接符 160"/>
          <p:cNvCxnSpPr>
            <a:stCxn id="82" idx="0"/>
            <a:endCxn id="72" idx="2"/>
          </p:cNvCxnSpPr>
          <p:nvPr/>
        </p:nvCxnSpPr>
        <p:spPr>
          <a:xfrm rot="16200000" flipV="1">
            <a:off x="991230" y="2800200"/>
            <a:ext cx="3028914" cy="12290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直接连接符 163"/>
          <p:cNvCxnSpPr>
            <a:stCxn id="82" idx="0"/>
            <a:endCxn id="78" idx="2"/>
          </p:cNvCxnSpPr>
          <p:nvPr/>
        </p:nvCxnSpPr>
        <p:spPr>
          <a:xfrm rot="16200000" flipV="1">
            <a:off x="1705610" y="3514580"/>
            <a:ext cx="2457410" cy="371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直接连接符 166"/>
          <p:cNvCxnSpPr>
            <a:stCxn id="82" idx="0"/>
            <a:endCxn id="70" idx="2"/>
          </p:cNvCxnSpPr>
          <p:nvPr/>
        </p:nvCxnSpPr>
        <p:spPr>
          <a:xfrm rot="5400000" flipH="1" flipV="1">
            <a:off x="1791684" y="3228828"/>
            <a:ext cx="3028914" cy="371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1" name="直接连接符 170"/>
          <p:cNvCxnSpPr>
            <a:stCxn id="82" idx="0"/>
            <a:endCxn id="86" idx="2"/>
          </p:cNvCxnSpPr>
          <p:nvPr/>
        </p:nvCxnSpPr>
        <p:spPr>
          <a:xfrm rot="5400000" flipH="1" flipV="1">
            <a:off x="2341728" y="3278806"/>
            <a:ext cx="2428892" cy="8718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直接连接符 175"/>
          <p:cNvCxnSpPr>
            <a:stCxn id="62" idx="2"/>
            <a:endCxn id="81" idx="0"/>
          </p:cNvCxnSpPr>
          <p:nvPr/>
        </p:nvCxnSpPr>
        <p:spPr>
          <a:xfrm rot="16200000" flipH="1">
            <a:off x="-351456" y="2886274"/>
            <a:ext cx="3671856" cy="169987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7" name="直接连接符 176"/>
          <p:cNvCxnSpPr>
            <a:stCxn id="63" idx="2"/>
            <a:endCxn id="81" idx="0"/>
          </p:cNvCxnSpPr>
          <p:nvPr/>
        </p:nvCxnSpPr>
        <p:spPr>
          <a:xfrm rot="16200000" flipH="1">
            <a:off x="203809" y="3441539"/>
            <a:ext cx="3100352" cy="11608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直接连接符 177"/>
          <p:cNvCxnSpPr>
            <a:stCxn id="72" idx="2"/>
            <a:endCxn id="81" idx="0"/>
          </p:cNvCxnSpPr>
          <p:nvPr/>
        </p:nvCxnSpPr>
        <p:spPr>
          <a:xfrm rot="16200000" flipH="1">
            <a:off x="276850" y="3514580"/>
            <a:ext cx="3671856" cy="44326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直接连接符 178"/>
          <p:cNvCxnSpPr>
            <a:stCxn id="78" idx="2"/>
            <a:endCxn id="81" idx="0"/>
          </p:cNvCxnSpPr>
          <p:nvPr/>
        </p:nvCxnSpPr>
        <p:spPr>
          <a:xfrm rot="5400000">
            <a:off x="991230" y="3814968"/>
            <a:ext cx="3100352" cy="41399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直接连接符 179"/>
          <p:cNvCxnSpPr>
            <a:stCxn id="70" idx="2"/>
            <a:endCxn id="81" idx="0"/>
          </p:cNvCxnSpPr>
          <p:nvPr/>
        </p:nvCxnSpPr>
        <p:spPr>
          <a:xfrm rot="5400000">
            <a:off x="1077304" y="3157390"/>
            <a:ext cx="3671856" cy="11576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直接连接符 180"/>
          <p:cNvCxnSpPr>
            <a:stCxn id="86" idx="2"/>
            <a:endCxn id="81" idx="0"/>
          </p:cNvCxnSpPr>
          <p:nvPr/>
        </p:nvCxnSpPr>
        <p:spPr>
          <a:xfrm rot="5400000">
            <a:off x="1627348" y="3207368"/>
            <a:ext cx="3071834" cy="16577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直接连接符 193"/>
          <p:cNvCxnSpPr>
            <a:stCxn id="62" idx="2"/>
            <a:endCxn id="84" idx="0"/>
          </p:cNvCxnSpPr>
          <p:nvPr/>
        </p:nvCxnSpPr>
        <p:spPr>
          <a:xfrm rot="16200000" flipH="1">
            <a:off x="377066" y="2157752"/>
            <a:ext cx="3700374" cy="31854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直接连接符 194"/>
          <p:cNvCxnSpPr>
            <a:stCxn id="63" idx="2"/>
            <a:endCxn id="84" idx="0"/>
          </p:cNvCxnSpPr>
          <p:nvPr/>
        </p:nvCxnSpPr>
        <p:spPr>
          <a:xfrm rot="16200000" flipH="1">
            <a:off x="932331" y="2713017"/>
            <a:ext cx="3128870" cy="264641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6" name="直接连接符 195"/>
          <p:cNvCxnSpPr>
            <a:stCxn id="72" idx="2"/>
            <a:endCxn id="84" idx="0"/>
          </p:cNvCxnSpPr>
          <p:nvPr/>
        </p:nvCxnSpPr>
        <p:spPr>
          <a:xfrm rot="16200000" flipH="1">
            <a:off x="1005372" y="2786058"/>
            <a:ext cx="3700374" cy="19288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直接连接符 196"/>
          <p:cNvCxnSpPr>
            <a:stCxn id="78" idx="2"/>
            <a:endCxn id="84" idx="0"/>
          </p:cNvCxnSpPr>
          <p:nvPr/>
        </p:nvCxnSpPr>
        <p:spPr>
          <a:xfrm rot="16200000" flipH="1">
            <a:off x="1719752" y="3500438"/>
            <a:ext cx="3128870" cy="10715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8" name="直接连接符 197"/>
          <p:cNvCxnSpPr>
            <a:stCxn id="70" idx="2"/>
            <a:endCxn id="84" idx="0"/>
          </p:cNvCxnSpPr>
          <p:nvPr/>
        </p:nvCxnSpPr>
        <p:spPr>
          <a:xfrm rot="16200000" flipH="1">
            <a:off x="1805826" y="3586512"/>
            <a:ext cx="3700374" cy="32791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9" name="直接连接符 198"/>
          <p:cNvCxnSpPr>
            <a:stCxn id="86" idx="2"/>
            <a:endCxn id="84" idx="0"/>
          </p:cNvCxnSpPr>
          <p:nvPr/>
        </p:nvCxnSpPr>
        <p:spPr>
          <a:xfrm rot="5400000">
            <a:off x="2355870" y="3964408"/>
            <a:ext cx="3100352" cy="17214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2" name="TextBox 211"/>
          <p:cNvSpPr txBox="1"/>
          <p:nvPr/>
        </p:nvSpPr>
        <p:spPr>
          <a:xfrm>
            <a:off x="4857752" y="1500174"/>
            <a:ext cx="69762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淘宝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3" name="TextBox 212"/>
          <p:cNvSpPr txBox="1"/>
          <p:nvPr/>
        </p:nvSpPr>
        <p:spPr>
          <a:xfrm>
            <a:off x="5143504" y="2071678"/>
            <a:ext cx="1204176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外部</a:t>
            </a:r>
            <a:r>
              <a:rPr lang="en-US" altLang="zh-CN" sz="2000" dirty="0" smtClean="0">
                <a:latin typeface="微软雅黑" pitchFamily="34" charset="-122"/>
                <a:ea typeface="微软雅黑" pitchFamily="34" charset="-122"/>
              </a:rPr>
              <a:t>B2C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4" name="TextBox 213"/>
          <p:cNvSpPr txBox="1"/>
          <p:nvPr/>
        </p:nvSpPr>
        <p:spPr>
          <a:xfrm>
            <a:off x="4857752" y="4929198"/>
            <a:ext cx="69762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网银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5" name="TextBox 214"/>
          <p:cNvSpPr txBox="1"/>
          <p:nvPr/>
        </p:nvSpPr>
        <p:spPr>
          <a:xfrm>
            <a:off x="5357818" y="5572140"/>
            <a:ext cx="69762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卡通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6" name="TextBox 215"/>
          <p:cNvSpPr txBox="1"/>
          <p:nvPr/>
        </p:nvSpPr>
        <p:spPr>
          <a:xfrm>
            <a:off x="7715272" y="1500174"/>
            <a:ext cx="69762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航旅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7" name="TextBox 216"/>
          <p:cNvSpPr txBox="1"/>
          <p:nvPr/>
        </p:nvSpPr>
        <p:spPr>
          <a:xfrm>
            <a:off x="5857884" y="1500174"/>
            <a:ext cx="121058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代发代扣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8" name="TextBox 217"/>
          <p:cNvSpPr txBox="1"/>
          <p:nvPr/>
        </p:nvSpPr>
        <p:spPr>
          <a:xfrm>
            <a:off x="6072198" y="4929198"/>
            <a:ext cx="69762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网点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9" name="TextBox 218"/>
          <p:cNvSpPr txBox="1"/>
          <p:nvPr/>
        </p:nvSpPr>
        <p:spPr>
          <a:xfrm>
            <a:off x="6715140" y="2071678"/>
            <a:ext cx="1210588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生活助手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0" name="TextBox 219"/>
          <p:cNvSpPr txBox="1"/>
          <p:nvPr/>
        </p:nvSpPr>
        <p:spPr>
          <a:xfrm>
            <a:off x="6429388" y="5572140"/>
            <a:ext cx="95410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信用卡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1" name="TextBox 220"/>
          <p:cNvSpPr txBox="1"/>
          <p:nvPr/>
        </p:nvSpPr>
        <p:spPr>
          <a:xfrm>
            <a:off x="7404107" y="4929198"/>
            <a:ext cx="954107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消费卡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2" name="TextBox 221"/>
          <p:cNvSpPr txBox="1"/>
          <p:nvPr/>
        </p:nvSpPr>
        <p:spPr>
          <a:xfrm>
            <a:off x="7572396" y="5600658"/>
            <a:ext cx="1210588" cy="400110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银企直联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3" name="TextBox 222"/>
          <p:cNvSpPr txBox="1"/>
          <p:nvPr/>
        </p:nvSpPr>
        <p:spPr>
          <a:xfrm>
            <a:off x="8215338" y="2100196"/>
            <a:ext cx="697627" cy="40011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网游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4" name="矩形 223"/>
          <p:cNvSpPr/>
          <p:nvPr/>
        </p:nvSpPr>
        <p:spPr>
          <a:xfrm>
            <a:off x="5500694" y="3429000"/>
            <a:ext cx="2786082" cy="714380"/>
          </a:xfrm>
          <a:prstGeom prst="rect">
            <a:avLst/>
          </a:prstGeom>
          <a:ln/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horz" lIns="0" tIns="0" rIns="0" bIns="0" rtlCol="0" anchor="ctr"/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支付清算平台</a:t>
            </a:r>
            <a:endParaRPr lang="en-US" altLang="zh-CN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（支付、清算、收银台）</a:t>
            </a:r>
            <a:endParaRPr lang="en-US" altLang="zh-CN" sz="2000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25" name="直接连接符 224"/>
          <p:cNvCxnSpPr>
            <a:stCxn id="212" idx="2"/>
            <a:endCxn id="224" idx="0"/>
          </p:cNvCxnSpPr>
          <p:nvPr/>
        </p:nvCxnSpPr>
        <p:spPr>
          <a:xfrm rot="16200000" flipH="1">
            <a:off x="5285792" y="1821057"/>
            <a:ext cx="1528716" cy="168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6" name="直接连接符 225"/>
          <p:cNvCxnSpPr>
            <a:stCxn id="213" idx="2"/>
            <a:endCxn id="224" idx="0"/>
          </p:cNvCxnSpPr>
          <p:nvPr/>
        </p:nvCxnSpPr>
        <p:spPr>
          <a:xfrm rot="16200000" flipH="1">
            <a:off x="5841057" y="2376322"/>
            <a:ext cx="957212" cy="114814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直接连接符 226"/>
          <p:cNvCxnSpPr>
            <a:stCxn id="217" idx="2"/>
            <a:endCxn id="224" idx="0"/>
          </p:cNvCxnSpPr>
          <p:nvPr/>
        </p:nvCxnSpPr>
        <p:spPr>
          <a:xfrm rot="16200000" flipH="1">
            <a:off x="5914098" y="2449363"/>
            <a:ext cx="1528716" cy="43055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8" name="直接连接符 227"/>
          <p:cNvCxnSpPr>
            <a:stCxn id="219" idx="2"/>
            <a:endCxn id="224" idx="0"/>
          </p:cNvCxnSpPr>
          <p:nvPr/>
        </p:nvCxnSpPr>
        <p:spPr>
          <a:xfrm rot="5400000">
            <a:off x="6628479" y="2737045"/>
            <a:ext cx="957212" cy="4266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9" name="直接连接符 228"/>
          <p:cNvCxnSpPr>
            <a:stCxn id="216" idx="2"/>
            <a:endCxn id="224" idx="0"/>
          </p:cNvCxnSpPr>
          <p:nvPr/>
        </p:nvCxnSpPr>
        <p:spPr>
          <a:xfrm rot="5400000">
            <a:off x="6714553" y="2079467"/>
            <a:ext cx="1528716" cy="117035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直接连接符 229"/>
          <p:cNvCxnSpPr>
            <a:stCxn id="223" idx="2"/>
            <a:endCxn id="224" idx="0"/>
          </p:cNvCxnSpPr>
          <p:nvPr/>
        </p:nvCxnSpPr>
        <p:spPr>
          <a:xfrm rot="5400000">
            <a:off x="7264597" y="2129445"/>
            <a:ext cx="928694" cy="167041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3" name="直接连接符 242"/>
          <p:cNvCxnSpPr>
            <a:stCxn id="214" idx="0"/>
            <a:endCxn id="224" idx="2"/>
          </p:cNvCxnSpPr>
          <p:nvPr/>
        </p:nvCxnSpPr>
        <p:spPr>
          <a:xfrm rot="5400000" flipH="1" flipV="1">
            <a:off x="5657241" y="3692705"/>
            <a:ext cx="785818" cy="168716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6" name="直接连接符 245"/>
          <p:cNvCxnSpPr>
            <a:stCxn id="218" idx="0"/>
            <a:endCxn id="224" idx="2"/>
          </p:cNvCxnSpPr>
          <p:nvPr/>
        </p:nvCxnSpPr>
        <p:spPr>
          <a:xfrm rot="5400000" flipH="1" flipV="1">
            <a:off x="6264464" y="4299928"/>
            <a:ext cx="785818" cy="47272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直接连接符 248"/>
          <p:cNvCxnSpPr>
            <a:stCxn id="215" idx="0"/>
            <a:endCxn id="224" idx="2"/>
          </p:cNvCxnSpPr>
          <p:nvPr/>
        </p:nvCxnSpPr>
        <p:spPr>
          <a:xfrm rot="5400000" flipH="1" flipV="1">
            <a:off x="5585803" y="4264209"/>
            <a:ext cx="1428760" cy="11871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直接连接符 249"/>
          <p:cNvCxnSpPr>
            <a:stCxn id="221" idx="0"/>
            <a:endCxn id="224" idx="2"/>
          </p:cNvCxnSpPr>
          <p:nvPr/>
        </p:nvCxnSpPr>
        <p:spPr>
          <a:xfrm rot="16200000" flipV="1">
            <a:off x="6994539" y="4042576"/>
            <a:ext cx="785818" cy="98742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5" name="直接连接符 254"/>
          <p:cNvCxnSpPr>
            <a:stCxn id="220" idx="0"/>
            <a:endCxn id="224" idx="2"/>
          </p:cNvCxnSpPr>
          <p:nvPr/>
        </p:nvCxnSpPr>
        <p:spPr>
          <a:xfrm rot="16200000" flipV="1">
            <a:off x="6185709" y="4851406"/>
            <a:ext cx="1428760" cy="1270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8" name="直接连接符 257"/>
          <p:cNvCxnSpPr>
            <a:stCxn id="222" idx="0"/>
            <a:endCxn id="224" idx="2"/>
          </p:cNvCxnSpPr>
          <p:nvPr/>
        </p:nvCxnSpPr>
        <p:spPr>
          <a:xfrm rot="16200000" flipV="1">
            <a:off x="6807074" y="4230041"/>
            <a:ext cx="1457278" cy="12839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1" name="右箭头 260"/>
          <p:cNvSpPr/>
          <p:nvPr/>
        </p:nvSpPr>
        <p:spPr>
          <a:xfrm>
            <a:off x="4357686" y="3357562"/>
            <a:ext cx="857256" cy="500066"/>
          </a:xfrm>
          <a:prstGeom prst="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2" name="矩形 261"/>
          <p:cNvSpPr/>
          <p:nvPr/>
        </p:nvSpPr>
        <p:spPr>
          <a:xfrm>
            <a:off x="1785918" y="6143644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一代系统</a:t>
            </a:r>
            <a:endParaRPr lang="zh-CN" altLang="en-US" dirty="0"/>
          </a:p>
        </p:txBody>
      </p:sp>
      <p:sp>
        <p:nvSpPr>
          <p:cNvPr id="263" name="矩形 262"/>
          <p:cNvSpPr/>
          <p:nvPr/>
        </p:nvSpPr>
        <p:spPr>
          <a:xfrm>
            <a:off x="6392962" y="6072206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二代系统</a:t>
            </a:r>
            <a:endParaRPr lang="zh-CN" altLang="en-US" dirty="0"/>
          </a:p>
        </p:txBody>
      </p:sp>
    </p:spTree>
    <p:extLst>
      <p:ext uri="{BB962C8B-B14F-4D97-AF65-F5344CB8AC3E}">
        <p14:creationId xmlns="" xmlns:p14="http://schemas.microsoft.com/office/powerpoint/2010/main" val="238290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矩形 43"/>
          <p:cNvSpPr/>
          <p:nvPr/>
        </p:nvSpPr>
        <p:spPr>
          <a:xfrm>
            <a:off x="428596" y="2786058"/>
            <a:ext cx="7858180" cy="785818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428596" y="2143116"/>
            <a:ext cx="785818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428596" y="5357826"/>
            <a:ext cx="7858180" cy="642942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支付业务</a:t>
            </a: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处理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的系统</a:t>
            </a: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模式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428596" y="1500174"/>
            <a:ext cx="7858180" cy="571504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428596" y="3714752"/>
            <a:ext cx="7858180" cy="1571636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lt1"/>
              </a:solidFill>
            </a:endParaRPr>
          </a:p>
        </p:txBody>
      </p:sp>
      <p:sp>
        <p:nvSpPr>
          <p:cNvPr id="10" name="圆角矩形 9"/>
          <p:cNvSpPr/>
          <p:nvPr/>
        </p:nvSpPr>
        <p:spPr>
          <a:xfrm>
            <a:off x="3714744" y="1571612"/>
            <a:ext cx="1214446" cy="3571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API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3500430" y="2214554"/>
            <a:ext cx="1643074" cy="35719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业务单处理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圆角矩形 11"/>
          <p:cNvSpPr/>
          <p:nvPr/>
        </p:nvSpPr>
        <p:spPr>
          <a:xfrm>
            <a:off x="3143240" y="4000504"/>
            <a:ext cx="1214446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支付处理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143240" y="4714884"/>
            <a:ext cx="1214446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清算处理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3643306" y="5429264"/>
            <a:ext cx="1357322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通信前置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4429124" y="4714884"/>
            <a:ext cx="1214446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账务会计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4500562" y="3071810"/>
            <a:ext cx="1071570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5786446" y="3071810"/>
            <a:ext cx="928694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营销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6072198" y="4714884"/>
            <a:ext cx="1214446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客户信息</a:t>
            </a:r>
          </a:p>
        </p:txBody>
      </p:sp>
      <p:cxnSp>
        <p:nvCxnSpPr>
          <p:cNvPr id="19" name="直接箭头连接符 18"/>
          <p:cNvCxnSpPr>
            <a:stCxn id="10" idx="2"/>
            <a:endCxn id="11" idx="0"/>
          </p:cNvCxnSpPr>
          <p:nvPr/>
        </p:nvCxnSpPr>
        <p:spPr>
          <a:xfrm rot="5400000">
            <a:off x="4179091" y="207167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2" idx="2"/>
            <a:endCxn id="13" idx="0"/>
          </p:cNvCxnSpPr>
          <p:nvPr/>
        </p:nvCxnSpPr>
        <p:spPr>
          <a:xfrm rot="5400000">
            <a:off x="3607587" y="4572008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3" idx="2"/>
            <a:endCxn id="14" idx="0"/>
          </p:cNvCxnSpPr>
          <p:nvPr/>
        </p:nvCxnSpPr>
        <p:spPr>
          <a:xfrm rot="16200000" flipH="1">
            <a:off x="3893339" y="5000636"/>
            <a:ext cx="285752" cy="5715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2" idx="2"/>
            <a:endCxn id="15" idx="0"/>
          </p:cNvCxnSpPr>
          <p:nvPr/>
        </p:nvCxnSpPr>
        <p:spPr>
          <a:xfrm rot="16200000" flipH="1">
            <a:off x="4250529" y="3929066"/>
            <a:ext cx="285752" cy="128588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51" idx="3"/>
            <a:endCxn id="16" idx="1"/>
          </p:cNvCxnSpPr>
          <p:nvPr/>
        </p:nvCxnSpPr>
        <p:spPr>
          <a:xfrm>
            <a:off x="4214810" y="3286124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51" idx="0"/>
            <a:endCxn id="17" idx="0"/>
          </p:cNvCxnSpPr>
          <p:nvPr/>
        </p:nvCxnSpPr>
        <p:spPr>
          <a:xfrm rot="5400000" flipH="1" flipV="1">
            <a:off x="5000628" y="1821645"/>
            <a:ext cx="1588" cy="2500330"/>
          </a:xfrm>
          <a:prstGeom prst="curvedConnector3">
            <a:avLst>
              <a:gd name="adj1" fmla="val 14395466"/>
            </a:avLst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16" idx="2"/>
            <a:endCxn id="15" idx="0"/>
          </p:cNvCxnSpPr>
          <p:nvPr/>
        </p:nvCxnSpPr>
        <p:spPr>
          <a:xfrm rot="5400000">
            <a:off x="4429124" y="4107661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10" idx="0"/>
          </p:cNvCxnSpPr>
          <p:nvPr/>
        </p:nvCxnSpPr>
        <p:spPr>
          <a:xfrm rot="16200000" flipH="1">
            <a:off x="4214809" y="1464454"/>
            <a:ext cx="214314" cy="1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4" idx="2"/>
            <a:endCxn id="30" idx="3"/>
          </p:cNvCxnSpPr>
          <p:nvPr/>
        </p:nvCxnSpPr>
        <p:spPr>
          <a:xfrm rot="5400000">
            <a:off x="4164795" y="6015064"/>
            <a:ext cx="31434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stCxn id="11" idx="2"/>
            <a:endCxn id="46" idx="0"/>
          </p:cNvCxnSpPr>
          <p:nvPr/>
        </p:nvCxnSpPr>
        <p:spPr>
          <a:xfrm rot="5400000">
            <a:off x="3178959" y="1928802"/>
            <a:ext cx="500066" cy="178595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0" name="云形 29"/>
          <p:cNvSpPr/>
          <p:nvPr/>
        </p:nvSpPr>
        <p:spPr>
          <a:xfrm>
            <a:off x="2928926" y="6143644"/>
            <a:ext cx="2786082" cy="500066"/>
          </a:xfrm>
          <a:prstGeom prst="cloud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银行支付清算网</a:t>
            </a:r>
          </a:p>
        </p:txBody>
      </p:sp>
      <p:sp>
        <p:nvSpPr>
          <p:cNvPr id="31" name="云形 30"/>
          <p:cNvSpPr/>
          <p:nvPr/>
        </p:nvSpPr>
        <p:spPr>
          <a:xfrm>
            <a:off x="3214678" y="857232"/>
            <a:ext cx="2286016" cy="499272"/>
          </a:xfrm>
          <a:prstGeom prst="cloud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互联网商户</a:t>
            </a:r>
          </a:p>
        </p:txBody>
      </p:sp>
      <p:sp>
        <p:nvSpPr>
          <p:cNvPr id="33" name="圆角矩形 32"/>
          <p:cNvSpPr/>
          <p:nvPr/>
        </p:nvSpPr>
        <p:spPr>
          <a:xfrm>
            <a:off x="7000892" y="3071810"/>
            <a:ext cx="1000132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风控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4" name="直接箭头连接符 33"/>
          <p:cNvCxnSpPr>
            <a:stCxn id="51" idx="0"/>
            <a:endCxn id="33" idx="0"/>
          </p:cNvCxnSpPr>
          <p:nvPr/>
        </p:nvCxnSpPr>
        <p:spPr>
          <a:xfrm rot="5400000" flipH="1" flipV="1">
            <a:off x="5625710" y="1196563"/>
            <a:ext cx="1588" cy="3750495"/>
          </a:xfrm>
          <a:prstGeom prst="curvedConnector3">
            <a:avLst>
              <a:gd name="adj1" fmla="val 14395466"/>
            </a:avLst>
          </a:prstGeom>
          <a:ln>
            <a:prstDash val="sysDot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00034" y="371475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基础业务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500034" y="152869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访问渠道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575330" y="53863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银行接入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00034" y="2171634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产品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500034" y="2857496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公共服务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圆角矩形 45"/>
          <p:cNvSpPr/>
          <p:nvPr/>
        </p:nvSpPr>
        <p:spPr>
          <a:xfrm>
            <a:off x="2000232" y="3071810"/>
            <a:ext cx="1071570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收银台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8" name="直接箭头连接符 47"/>
          <p:cNvCxnSpPr>
            <a:stCxn id="46" idx="2"/>
            <a:endCxn id="12" idx="0"/>
          </p:cNvCxnSpPr>
          <p:nvPr/>
        </p:nvCxnSpPr>
        <p:spPr>
          <a:xfrm rot="16200000" flipH="1">
            <a:off x="2893207" y="3143248"/>
            <a:ext cx="500066" cy="12144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1" name="圆角矩形 50"/>
          <p:cNvSpPr/>
          <p:nvPr/>
        </p:nvSpPr>
        <p:spPr>
          <a:xfrm>
            <a:off x="3286116" y="3071810"/>
            <a:ext cx="928694" cy="428628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7" name="直接箭头连接符 56"/>
          <p:cNvCxnSpPr>
            <a:stCxn id="11" idx="2"/>
            <a:endCxn id="51" idx="0"/>
          </p:cNvCxnSpPr>
          <p:nvPr/>
        </p:nvCxnSpPr>
        <p:spPr>
          <a:xfrm rot="5400000">
            <a:off x="3786182" y="2536025"/>
            <a:ext cx="500066" cy="5715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业务架构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584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071546"/>
            <a:ext cx="9117861" cy="50720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应用架构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4819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-1" y="1064372"/>
            <a:ext cx="9144001" cy="49774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1214422"/>
            <a:ext cx="2714612" cy="47149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2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1" name="标题 3"/>
          <p:cNvSpPr>
            <a:spLocks noGrp="1"/>
          </p:cNvSpPr>
          <p:nvPr>
            <p:ph type="ctrTitle"/>
          </p:nvPr>
        </p:nvSpPr>
        <p:spPr>
          <a:xfrm>
            <a:off x="2857488" y="1643050"/>
            <a:ext cx="4339650" cy="923330"/>
          </a:xfrm>
        </p:spPr>
        <p:txBody>
          <a:bodyPr wrap="none">
            <a:spAutoFit/>
          </a:bodyPr>
          <a:lstStyle/>
          <a:p>
            <a:pPr algn="l"/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  <a:cs typeface="+mn-cs"/>
              </a:rPr>
              <a:t>应对技术挑战</a:t>
            </a:r>
            <a:endParaRPr lang="zh-CN" altLang="en-US" sz="5400" b="1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786050" y="2643182"/>
            <a:ext cx="607223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 rot="16200000">
            <a:off x="4250529" y="2536025"/>
            <a:ext cx="500066" cy="185738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高可用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 rot="16200000">
            <a:off x="4250529" y="3321843"/>
            <a:ext cx="500066" cy="185738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可伸缩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143636" y="3286124"/>
            <a:ext cx="1857388" cy="85725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技术架构原则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 rot="16200000">
            <a:off x="4250529" y="4107661"/>
            <a:ext cx="500066" cy="185738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低成本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143636" y="4286256"/>
            <a:ext cx="1857388" cy="85725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基础技术平台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右箭头 17"/>
          <p:cNvSpPr/>
          <p:nvPr/>
        </p:nvSpPr>
        <p:spPr>
          <a:xfrm>
            <a:off x="5572132" y="3429000"/>
            <a:ext cx="500066" cy="28575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右箭头 18"/>
          <p:cNvSpPr/>
          <p:nvPr/>
        </p:nvSpPr>
        <p:spPr>
          <a:xfrm>
            <a:off x="5572132" y="4071942"/>
            <a:ext cx="500066" cy="28575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右箭头 19"/>
          <p:cNvSpPr/>
          <p:nvPr/>
        </p:nvSpPr>
        <p:spPr>
          <a:xfrm>
            <a:off x="5572132" y="4714884"/>
            <a:ext cx="500066" cy="285752"/>
          </a:xfrm>
          <a:prstGeom prst="right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高可用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目标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14678" y="2786058"/>
            <a:ext cx="250902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000" b="1" dirty="0" smtClean="0"/>
              <a:t>99.99%</a:t>
            </a:r>
            <a:endParaRPr lang="zh-CN" altLang="en-US" sz="6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高可用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策略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1" name="燕尾形 40"/>
          <p:cNvSpPr/>
          <p:nvPr/>
        </p:nvSpPr>
        <p:spPr>
          <a:xfrm>
            <a:off x="1285852" y="2928934"/>
            <a:ext cx="1785950" cy="928694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避免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发生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燕尾形 41"/>
          <p:cNvSpPr/>
          <p:nvPr/>
        </p:nvSpPr>
        <p:spPr>
          <a:xfrm>
            <a:off x="2928926" y="2928934"/>
            <a:ext cx="1785950" cy="928694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降低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概率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燕尾形 42"/>
          <p:cNvSpPr/>
          <p:nvPr/>
        </p:nvSpPr>
        <p:spPr>
          <a:xfrm>
            <a:off x="4572000" y="2928934"/>
            <a:ext cx="1785950" cy="928694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控制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影响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燕尾形 43"/>
          <p:cNvSpPr/>
          <p:nvPr/>
        </p:nvSpPr>
        <p:spPr>
          <a:xfrm>
            <a:off x="6215074" y="2928934"/>
            <a:ext cx="1785950" cy="928694"/>
          </a:xfrm>
          <a:prstGeom prst="chevro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  <a:endParaRPr lang="en-US" altLang="zh-CN" dirty="0" smtClean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恢复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高可用的架构原则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4348" y="1214422"/>
            <a:ext cx="77153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无单点设计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可监控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可测试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可回滚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可禁用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短事务与柔性事务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异步设计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无状态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使用成熟技术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业务分等级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业务可降级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多数据中心部署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高可用的设计手段 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故障识别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2579076" y="1142984"/>
            <a:ext cx="2224102" cy="57150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服务使用者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1150316" y="2000240"/>
            <a:ext cx="5643602" cy="250033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" name="组合 53"/>
          <p:cNvGrpSpPr/>
          <p:nvPr/>
        </p:nvGrpSpPr>
        <p:grpSpPr>
          <a:xfrm>
            <a:off x="1436068" y="2214554"/>
            <a:ext cx="5072098" cy="571504"/>
            <a:chOff x="6143636" y="1142984"/>
            <a:chExt cx="1571636" cy="571504"/>
          </a:xfrm>
        </p:grpSpPr>
        <p:sp>
          <p:nvSpPr>
            <p:cNvPr id="40" name="矩形 39"/>
            <p:cNvSpPr/>
            <p:nvPr/>
          </p:nvSpPr>
          <p:spPr>
            <a:xfrm>
              <a:off x="6143636" y="1142984"/>
              <a:ext cx="1428760" cy="571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服务接入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7414812" y="1214422"/>
              <a:ext cx="300460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7414812" y="1428736"/>
              <a:ext cx="300460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" name="组合 56"/>
          <p:cNvGrpSpPr/>
          <p:nvPr/>
        </p:nvGrpSpPr>
        <p:grpSpPr>
          <a:xfrm>
            <a:off x="1436068" y="2928934"/>
            <a:ext cx="5072098" cy="571504"/>
            <a:chOff x="6143636" y="1142984"/>
            <a:chExt cx="1571636" cy="571504"/>
          </a:xfrm>
        </p:grpSpPr>
        <p:sp>
          <p:nvSpPr>
            <p:cNvPr id="44" name="矩形 43"/>
            <p:cNvSpPr/>
            <p:nvPr/>
          </p:nvSpPr>
          <p:spPr>
            <a:xfrm>
              <a:off x="6143636" y="1142984"/>
              <a:ext cx="1428760" cy="571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流程、任务、决策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7414812" y="1214422"/>
              <a:ext cx="300460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7414812" y="1428736"/>
              <a:ext cx="300460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7" name="组合 62"/>
          <p:cNvGrpSpPr/>
          <p:nvPr/>
        </p:nvGrpSpPr>
        <p:grpSpPr>
          <a:xfrm>
            <a:off x="1436068" y="3643314"/>
            <a:ext cx="1643074" cy="571504"/>
            <a:chOff x="6143636" y="1142984"/>
            <a:chExt cx="1571636" cy="571504"/>
          </a:xfrm>
        </p:grpSpPr>
        <p:sp>
          <p:nvSpPr>
            <p:cNvPr id="48" name="矩形 47"/>
            <p:cNvSpPr/>
            <p:nvPr/>
          </p:nvSpPr>
          <p:spPr>
            <a:xfrm>
              <a:off x="6143636" y="1142984"/>
              <a:ext cx="1428760" cy="571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领域仓储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7286644" y="1214422"/>
              <a:ext cx="428628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7286644" y="1428736"/>
              <a:ext cx="428628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51" name="矩形 50"/>
          <p:cNvSpPr/>
          <p:nvPr/>
        </p:nvSpPr>
        <p:spPr>
          <a:xfrm>
            <a:off x="4579340" y="4643446"/>
            <a:ext cx="1938350" cy="938218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外部服务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圆柱形 51"/>
          <p:cNvSpPr/>
          <p:nvPr/>
        </p:nvSpPr>
        <p:spPr>
          <a:xfrm>
            <a:off x="1374154" y="4581532"/>
            <a:ext cx="1490674" cy="1285884"/>
          </a:xfrm>
          <a:prstGeom prst="can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资源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矩形 52"/>
          <p:cNvSpPr/>
          <p:nvPr/>
        </p:nvSpPr>
        <p:spPr>
          <a:xfrm>
            <a:off x="4731740" y="4795846"/>
            <a:ext cx="1938350" cy="100013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外部服务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上下箭头 53"/>
          <p:cNvSpPr/>
          <p:nvPr/>
        </p:nvSpPr>
        <p:spPr>
          <a:xfrm>
            <a:off x="3579208" y="2643182"/>
            <a:ext cx="214314" cy="42862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上下箭头 54"/>
          <p:cNvSpPr/>
          <p:nvPr/>
        </p:nvSpPr>
        <p:spPr>
          <a:xfrm>
            <a:off x="2007572" y="3357562"/>
            <a:ext cx="214314" cy="42862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93"/>
          <p:cNvGrpSpPr/>
          <p:nvPr/>
        </p:nvGrpSpPr>
        <p:grpSpPr>
          <a:xfrm>
            <a:off x="3222018" y="3643314"/>
            <a:ext cx="1500198" cy="571504"/>
            <a:chOff x="6143636" y="1142984"/>
            <a:chExt cx="1571636" cy="571504"/>
          </a:xfrm>
        </p:grpSpPr>
        <p:sp>
          <p:nvSpPr>
            <p:cNvPr id="57" name="矩形 56"/>
            <p:cNvSpPr/>
            <p:nvPr/>
          </p:nvSpPr>
          <p:spPr>
            <a:xfrm>
              <a:off x="6143636" y="1142984"/>
              <a:ext cx="1428760" cy="571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领域对象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7286644" y="1214422"/>
              <a:ext cx="428628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7286644" y="1428736"/>
              <a:ext cx="428628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" name="组合 97"/>
          <p:cNvGrpSpPr/>
          <p:nvPr/>
        </p:nvGrpSpPr>
        <p:grpSpPr>
          <a:xfrm>
            <a:off x="4865092" y="3643314"/>
            <a:ext cx="1643074" cy="571504"/>
            <a:chOff x="6143636" y="1142984"/>
            <a:chExt cx="1571636" cy="571504"/>
          </a:xfrm>
        </p:grpSpPr>
        <p:sp>
          <p:nvSpPr>
            <p:cNvPr id="61" name="矩形 60"/>
            <p:cNvSpPr/>
            <p:nvPr/>
          </p:nvSpPr>
          <p:spPr>
            <a:xfrm>
              <a:off x="6143636" y="1142984"/>
              <a:ext cx="1428760" cy="571504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zh-CN" altLang="en-US" dirty="0" smtClean="0">
                  <a:latin typeface="微软雅黑" pitchFamily="34" charset="-122"/>
                  <a:ea typeface="微软雅黑" pitchFamily="34" charset="-122"/>
                </a:rPr>
                <a:t>服务代理</a:t>
              </a:r>
              <a:endParaRPr lang="zh-CN" altLang="en-US" dirty="0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2" name="矩形 61"/>
            <p:cNvSpPr/>
            <p:nvPr/>
          </p:nvSpPr>
          <p:spPr>
            <a:xfrm>
              <a:off x="7286644" y="1214422"/>
              <a:ext cx="428628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3" name="矩形 62"/>
            <p:cNvSpPr/>
            <p:nvPr/>
          </p:nvSpPr>
          <p:spPr>
            <a:xfrm>
              <a:off x="7286644" y="1428736"/>
              <a:ext cx="428628" cy="142876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64" name="上下箭头 63"/>
          <p:cNvSpPr/>
          <p:nvPr/>
        </p:nvSpPr>
        <p:spPr>
          <a:xfrm>
            <a:off x="3722084" y="3357562"/>
            <a:ext cx="214314" cy="42862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上下箭头 64"/>
          <p:cNvSpPr/>
          <p:nvPr/>
        </p:nvSpPr>
        <p:spPr>
          <a:xfrm>
            <a:off x="5436596" y="3357562"/>
            <a:ext cx="214314" cy="428628"/>
          </a:xfrm>
          <a:prstGeom prst="up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1507506" y="5153036"/>
            <a:ext cx="357190" cy="3571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椭圆 66"/>
          <p:cNvSpPr/>
          <p:nvPr/>
        </p:nvSpPr>
        <p:spPr>
          <a:xfrm>
            <a:off x="1936134" y="5367350"/>
            <a:ext cx="357190" cy="3571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2364762" y="5153036"/>
            <a:ext cx="357190" cy="357190"/>
          </a:xfrm>
          <a:prstGeom prst="ellipse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下箭头 68"/>
          <p:cNvSpPr/>
          <p:nvPr/>
        </p:nvSpPr>
        <p:spPr>
          <a:xfrm>
            <a:off x="3507770" y="1652574"/>
            <a:ext cx="285752" cy="50006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0" name="下箭头 69"/>
          <p:cNvSpPr/>
          <p:nvPr/>
        </p:nvSpPr>
        <p:spPr>
          <a:xfrm>
            <a:off x="1936134" y="4224342"/>
            <a:ext cx="285752" cy="50006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下箭头 70"/>
          <p:cNvSpPr/>
          <p:nvPr/>
        </p:nvSpPr>
        <p:spPr>
          <a:xfrm>
            <a:off x="5365158" y="4295780"/>
            <a:ext cx="285752" cy="500066"/>
          </a:xfrm>
          <a:prstGeom prst="down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TextBox 71"/>
          <p:cNvSpPr txBox="1"/>
          <p:nvPr/>
        </p:nvSpPr>
        <p:spPr>
          <a:xfrm>
            <a:off x="1971146" y="1643050"/>
            <a:ext cx="110799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并发请求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TextBox 72"/>
          <p:cNvSpPr txBox="1"/>
          <p:nvPr/>
        </p:nvSpPr>
        <p:spPr>
          <a:xfrm>
            <a:off x="3114154" y="1643050"/>
            <a:ext cx="110799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重复请求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73"/>
          <p:cNvSpPr txBox="1"/>
          <p:nvPr/>
        </p:nvSpPr>
        <p:spPr>
          <a:xfrm>
            <a:off x="4257162" y="1643050"/>
            <a:ext cx="110799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超量请求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TextBox 74"/>
          <p:cNvSpPr txBox="1"/>
          <p:nvPr/>
        </p:nvSpPr>
        <p:spPr>
          <a:xfrm>
            <a:off x="2721952" y="4929198"/>
            <a:ext cx="133882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资源不可用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TextBox 75"/>
          <p:cNvSpPr txBox="1"/>
          <p:nvPr/>
        </p:nvSpPr>
        <p:spPr>
          <a:xfrm>
            <a:off x="2721952" y="5357826"/>
            <a:ext cx="156966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资源响应超时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6224390" y="4643446"/>
            <a:ext cx="110799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通信中断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6222414" y="5488560"/>
            <a:ext cx="2031325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外部服务响应超时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222414" y="5917188"/>
            <a:ext cx="2492990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外部服务违背功能契约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1650382" y="2857496"/>
            <a:ext cx="673582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BUG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4763014" y="2857496"/>
            <a:ext cx="117364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处理超时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222414" y="5072074"/>
            <a:ext cx="133882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服务不可用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TextBox 82"/>
          <p:cNvSpPr txBox="1"/>
          <p:nvPr/>
        </p:nvSpPr>
        <p:spPr>
          <a:xfrm>
            <a:off x="5400170" y="1643050"/>
            <a:ext cx="1107996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请求积压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079142" y="2845354"/>
            <a:ext cx="1173648" cy="369332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处理中断</a:t>
            </a:r>
            <a:endParaRPr lang="zh-CN" altLang="en-US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1214422"/>
            <a:ext cx="2714612" cy="47149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1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1" name="标题 3"/>
          <p:cNvSpPr>
            <a:spLocks noGrp="1"/>
          </p:cNvSpPr>
          <p:nvPr>
            <p:ph type="ctrTitle"/>
          </p:nvPr>
        </p:nvSpPr>
        <p:spPr>
          <a:xfrm>
            <a:off x="2857488" y="1643050"/>
            <a:ext cx="5032147" cy="923330"/>
          </a:xfrm>
        </p:spPr>
        <p:txBody>
          <a:bodyPr wrap="none">
            <a:spAutoFit/>
          </a:bodyPr>
          <a:lstStyle/>
          <a:p>
            <a:pPr algn="l"/>
            <a:r>
              <a:rPr lang="zh-CN" altLang="en-US" sz="5400" b="1" dirty="0" smtClean="0">
                <a:latin typeface="微软雅黑" pitchFamily="34" charset="-122"/>
                <a:ea typeface="微软雅黑" pitchFamily="34" charset="-122"/>
                <a:cs typeface="+mn-cs"/>
              </a:rPr>
              <a:t>业务与应用架构</a:t>
            </a:r>
            <a:endParaRPr lang="zh-CN" altLang="en-US" sz="5400" b="1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786050" y="2643182"/>
            <a:ext cx="607223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矩形 5"/>
          <p:cNvSpPr/>
          <p:nvPr/>
        </p:nvSpPr>
        <p:spPr>
          <a:xfrm>
            <a:off x="3929058" y="2928934"/>
            <a:ext cx="1571636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支付业务模式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929058" y="3571876"/>
            <a:ext cx="500066" cy="135732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资金流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000760" y="2928934"/>
            <a:ext cx="2143140" cy="500066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支付业务配套模式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5000628" y="3571876"/>
            <a:ext cx="500066" cy="135732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业务流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929058" y="5143512"/>
            <a:ext cx="4286280" cy="642942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整体业务与应用架构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4071934" y="3357562"/>
            <a:ext cx="214314" cy="35719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下箭头 11"/>
          <p:cNvSpPr/>
          <p:nvPr/>
        </p:nvSpPr>
        <p:spPr>
          <a:xfrm>
            <a:off x="5143504" y="3357562"/>
            <a:ext cx="214314" cy="35719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下箭头 12"/>
          <p:cNvSpPr/>
          <p:nvPr/>
        </p:nvSpPr>
        <p:spPr>
          <a:xfrm>
            <a:off x="4071934" y="4857760"/>
            <a:ext cx="214314" cy="35719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下箭头 13"/>
          <p:cNvSpPr/>
          <p:nvPr/>
        </p:nvSpPr>
        <p:spPr>
          <a:xfrm>
            <a:off x="5143504" y="4857760"/>
            <a:ext cx="214314" cy="357190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下箭头 14"/>
          <p:cNvSpPr/>
          <p:nvPr/>
        </p:nvSpPr>
        <p:spPr>
          <a:xfrm>
            <a:off x="7000892" y="3357562"/>
            <a:ext cx="285752" cy="1928826"/>
          </a:xfrm>
          <a:prstGeom prst="downArrow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高可用的设计手段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故障应对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45" name="表格 44"/>
          <p:cNvGraphicFramePr>
            <a:graphicFrameLocks noGrp="1"/>
          </p:cNvGraphicFramePr>
          <p:nvPr/>
        </p:nvGraphicFramePr>
        <p:xfrm>
          <a:off x="1142976" y="1214422"/>
          <a:ext cx="6929486" cy="45005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79772"/>
                <a:gridCol w="3849714"/>
              </a:tblGrid>
              <a:tr h="538002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故障条件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应对方式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52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超量请求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配额控制</a:t>
                      </a:r>
                    </a:p>
                  </a:txBody>
                  <a:tcPr/>
                </a:tc>
              </a:tr>
              <a:tr h="463244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重复请求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幂等控制</a:t>
                      </a:r>
                    </a:p>
                  </a:txBody>
                  <a:tcPr/>
                </a:tc>
              </a:tr>
              <a:tr h="4632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并发请求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并发控制</a:t>
                      </a:r>
                    </a:p>
                  </a:txBody>
                  <a:tcPr/>
                </a:tc>
              </a:tr>
              <a:tr h="463244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请求积压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请求丢弃</a:t>
                      </a:r>
                    </a:p>
                  </a:txBody>
                  <a:tcPr/>
                </a:tc>
              </a:tr>
              <a:tr h="530691">
                <a:tc>
                  <a:txBody>
                    <a:bodyPr/>
                    <a:lstStyle/>
                    <a:p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服务</a:t>
                      </a:r>
                      <a:r>
                        <a:rPr lang="en-US" altLang="zh-CN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资源响应超时</a:t>
                      </a:r>
                      <a:endParaRPr lang="zh-CN" altLang="en-US" sz="2400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时间控制</a:t>
                      </a:r>
                      <a:endParaRPr lang="en-US" altLang="zh-CN" sz="2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5071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可恢复通信故障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合理重试</a:t>
                      </a:r>
                    </a:p>
                  </a:txBody>
                  <a:tcPr/>
                </a:tc>
              </a:tr>
              <a:tr h="5071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处理中断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事务</a:t>
                      </a:r>
                      <a:r>
                        <a:rPr lang="en-US" altLang="zh-CN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/</a:t>
                      </a: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分布事务</a:t>
                      </a:r>
                      <a:endParaRPr lang="en-US" altLang="zh-CN" sz="2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50710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BUG</a:t>
                      </a:r>
                      <a:endParaRPr lang="zh-CN" altLang="en-US" sz="2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400" dirty="0" smtClean="0">
                          <a:latin typeface="微软雅黑" pitchFamily="34" charset="-122"/>
                          <a:ea typeface="微软雅黑" pitchFamily="34" charset="-122"/>
                        </a:rPr>
                        <a:t>自检</a:t>
                      </a:r>
                      <a:endParaRPr lang="en-US" altLang="zh-CN" sz="2400" dirty="0" smtClean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可伸缩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目标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214678" y="2786058"/>
            <a:ext cx="327525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</a:rPr>
              <a:t>无限伸缩</a:t>
            </a:r>
            <a:endParaRPr lang="zh-CN" altLang="en-US" sz="6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可伸缩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策略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立方体 6"/>
          <p:cNvSpPr/>
          <p:nvPr/>
        </p:nvSpPr>
        <p:spPr>
          <a:xfrm>
            <a:off x="2428860" y="2571744"/>
            <a:ext cx="2786082" cy="2643206"/>
          </a:xfrm>
          <a:prstGeom prst="cube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 rot="5400000" flipH="1" flipV="1">
            <a:off x="786580" y="3571082"/>
            <a:ext cx="328614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2429654" y="5214156"/>
            <a:ext cx="38576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 flipV="1">
            <a:off x="2429654" y="3071810"/>
            <a:ext cx="2999602" cy="214234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786446" y="5357826"/>
            <a:ext cx="1923925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数据复制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读写分离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57356" y="2214554"/>
            <a:ext cx="430887" cy="2509661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垂直拆分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按业务类型拆分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 rot="19476729">
            <a:off x="2871558" y="3521765"/>
            <a:ext cx="2699778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水平拆分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按客户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请求拆分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929322" y="4786322"/>
            <a:ext cx="364202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x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500694" y="2714620"/>
            <a:ext cx="343364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z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000232" y="1714488"/>
            <a:ext cx="360996" cy="46166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altLang="zh-CN" sz="2400" b="1" dirty="0" smtClean="0">
                <a:latin typeface="微软雅黑" pitchFamily="34" charset="-122"/>
                <a:ea typeface="微软雅黑" pitchFamily="34" charset="-122"/>
              </a:rPr>
              <a:t>y</a:t>
            </a:r>
            <a:endParaRPr lang="zh-CN" altLang="en-US" sz="24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可伸缩的架构原则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14348" y="928670"/>
            <a:ext cx="7715304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无系统单点设计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无数据单点设计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容量与资源使用可监控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异步设计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无状态设计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并发控制设计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并行运算设计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应用与数据的独立性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可复制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可缓存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可水平拆分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多数据中心部署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可伸缩设计案例</a:t>
            </a:r>
            <a:r>
              <a:rPr kumimoji="0" lang="en-US" altLang="zh-CN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: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交易数据拆分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流程图: 磁盘 6"/>
          <p:cNvSpPr/>
          <p:nvPr/>
        </p:nvSpPr>
        <p:spPr>
          <a:xfrm>
            <a:off x="1214414" y="3071810"/>
            <a:ext cx="1000132" cy="785818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磁盘 8"/>
          <p:cNvSpPr/>
          <p:nvPr/>
        </p:nvSpPr>
        <p:spPr>
          <a:xfrm>
            <a:off x="1214414" y="3857628"/>
            <a:ext cx="1000132" cy="723904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流程图: 磁盘 10"/>
          <p:cNvSpPr/>
          <p:nvPr/>
        </p:nvSpPr>
        <p:spPr>
          <a:xfrm>
            <a:off x="1214414" y="4929198"/>
            <a:ext cx="1000132" cy="723904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3" name="直接连接符 12"/>
          <p:cNvCxnSpPr/>
          <p:nvPr/>
        </p:nvCxnSpPr>
        <p:spPr>
          <a:xfrm rot="5400000">
            <a:off x="1535885" y="4750603"/>
            <a:ext cx="357190" cy="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85786" y="32861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85786" y="4071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85786" y="507207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n1</a:t>
            </a:r>
            <a:endParaRPr lang="zh-CN" altLang="en-US" dirty="0"/>
          </a:p>
        </p:txBody>
      </p:sp>
      <p:sp>
        <p:nvSpPr>
          <p:cNvPr id="18" name="流程图: 过程 17"/>
          <p:cNvSpPr/>
          <p:nvPr/>
        </p:nvSpPr>
        <p:spPr>
          <a:xfrm>
            <a:off x="642910" y="2571744"/>
            <a:ext cx="2000264" cy="3429024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1013088" y="2500306"/>
            <a:ext cx="141577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核心交易数据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分表并分库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42910" y="1785926"/>
            <a:ext cx="2071702" cy="571504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交易系统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上箭头 22"/>
          <p:cNvSpPr/>
          <p:nvPr/>
        </p:nvSpPr>
        <p:spPr>
          <a:xfrm>
            <a:off x="1571604" y="1357298"/>
            <a:ext cx="285752" cy="42862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1000100" y="857232"/>
            <a:ext cx="141577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交易处理服务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写场景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3428992" y="1785926"/>
            <a:ext cx="2071702" cy="571504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消费记录系统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6" name="上箭头 25"/>
          <p:cNvSpPr/>
          <p:nvPr/>
        </p:nvSpPr>
        <p:spPr>
          <a:xfrm>
            <a:off x="4286248" y="1357298"/>
            <a:ext cx="285752" cy="42862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571868" y="785794"/>
            <a:ext cx="1826141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消费记录查询服务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读场景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1)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8" name="流程图: 过程 27"/>
          <p:cNvSpPr/>
          <p:nvPr/>
        </p:nvSpPr>
        <p:spPr>
          <a:xfrm>
            <a:off x="3428992" y="2571744"/>
            <a:ext cx="2000264" cy="3429024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流程图: 磁盘 28"/>
          <p:cNvSpPr/>
          <p:nvPr/>
        </p:nvSpPr>
        <p:spPr>
          <a:xfrm>
            <a:off x="4071934" y="3071810"/>
            <a:ext cx="1000132" cy="785818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流程图: 磁盘 29"/>
          <p:cNvSpPr/>
          <p:nvPr/>
        </p:nvSpPr>
        <p:spPr>
          <a:xfrm>
            <a:off x="4071934" y="3857628"/>
            <a:ext cx="1000132" cy="785818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流程图: 磁盘 30"/>
          <p:cNvSpPr/>
          <p:nvPr/>
        </p:nvSpPr>
        <p:spPr>
          <a:xfrm>
            <a:off x="4071934" y="4929198"/>
            <a:ext cx="1000132" cy="785818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连接符 31"/>
          <p:cNvCxnSpPr/>
          <p:nvPr/>
        </p:nvCxnSpPr>
        <p:spPr>
          <a:xfrm rot="5400000">
            <a:off x="4393405" y="4822041"/>
            <a:ext cx="357190" cy="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3643306" y="32861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643306" y="4131238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3653230" y="5072074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n2</a:t>
            </a:r>
            <a:endParaRPr lang="zh-CN" altLang="en-US" dirty="0"/>
          </a:p>
        </p:txBody>
      </p:sp>
      <p:sp>
        <p:nvSpPr>
          <p:cNvPr id="36" name="矩形 35"/>
          <p:cNvSpPr/>
          <p:nvPr/>
        </p:nvSpPr>
        <p:spPr>
          <a:xfrm>
            <a:off x="6215074" y="1785926"/>
            <a:ext cx="2071702" cy="571504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商户查询系统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流程图: 多文档 36"/>
          <p:cNvSpPr/>
          <p:nvPr/>
        </p:nvSpPr>
        <p:spPr>
          <a:xfrm>
            <a:off x="1428728" y="3357562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流程图: 多文档 37"/>
          <p:cNvSpPr/>
          <p:nvPr/>
        </p:nvSpPr>
        <p:spPr>
          <a:xfrm>
            <a:off x="1428728" y="4143380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流程图: 多文档 38"/>
          <p:cNvSpPr/>
          <p:nvPr/>
        </p:nvSpPr>
        <p:spPr>
          <a:xfrm>
            <a:off x="1428728" y="5214950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流程图: 多文档 39"/>
          <p:cNvSpPr/>
          <p:nvPr/>
        </p:nvSpPr>
        <p:spPr>
          <a:xfrm>
            <a:off x="4286248" y="3357562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流程图: 多文档 40"/>
          <p:cNvSpPr/>
          <p:nvPr/>
        </p:nvSpPr>
        <p:spPr>
          <a:xfrm>
            <a:off x="4286248" y="4143380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流程图: 多文档 41"/>
          <p:cNvSpPr/>
          <p:nvPr/>
        </p:nvSpPr>
        <p:spPr>
          <a:xfrm>
            <a:off x="4286248" y="5214950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TextBox 42"/>
          <p:cNvSpPr txBox="1"/>
          <p:nvPr/>
        </p:nvSpPr>
        <p:spPr>
          <a:xfrm>
            <a:off x="3786182" y="2500306"/>
            <a:ext cx="1415772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消费记录数据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分表并分库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流程图: 过程 43"/>
          <p:cNvSpPr/>
          <p:nvPr/>
        </p:nvSpPr>
        <p:spPr>
          <a:xfrm>
            <a:off x="6215074" y="2571744"/>
            <a:ext cx="2000264" cy="3429024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流程图: 磁盘 44"/>
          <p:cNvSpPr/>
          <p:nvPr/>
        </p:nvSpPr>
        <p:spPr>
          <a:xfrm>
            <a:off x="6715140" y="3071810"/>
            <a:ext cx="1000132" cy="785818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6" name="流程图: 磁盘 45"/>
          <p:cNvSpPr/>
          <p:nvPr/>
        </p:nvSpPr>
        <p:spPr>
          <a:xfrm>
            <a:off x="6715140" y="3857628"/>
            <a:ext cx="1000132" cy="785818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流程图: 磁盘 46"/>
          <p:cNvSpPr/>
          <p:nvPr/>
        </p:nvSpPr>
        <p:spPr>
          <a:xfrm>
            <a:off x="6715140" y="4929198"/>
            <a:ext cx="1000132" cy="785818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48" name="直接连接符 47"/>
          <p:cNvCxnSpPr/>
          <p:nvPr/>
        </p:nvCxnSpPr>
        <p:spPr>
          <a:xfrm rot="5400000">
            <a:off x="7036611" y="4822041"/>
            <a:ext cx="357190" cy="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9" name="流程图: 多文档 48"/>
          <p:cNvSpPr/>
          <p:nvPr/>
        </p:nvSpPr>
        <p:spPr>
          <a:xfrm>
            <a:off x="6929454" y="3357562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流程图: 多文档 49"/>
          <p:cNvSpPr/>
          <p:nvPr/>
        </p:nvSpPr>
        <p:spPr>
          <a:xfrm>
            <a:off x="6929454" y="4143380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流程图: 多文档 50"/>
          <p:cNvSpPr/>
          <p:nvPr/>
        </p:nvSpPr>
        <p:spPr>
          <a:xfrm>
            <a:off x="6929454" y="5214950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上箭头 51"/>
          <p:cNvSpPr/>
          <p:nvPr/>
        </p:nvSpPr>
        <p:spPr>
          <a:xfrm>
            <a:off x="7072330" y="1357298"/>
            <a:ext cx="285752" cy="428628"/>
          </a:xfrm>
          <a:prstGeom prst="up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6357950" y="857232"/>
            <a:ext cx="1620957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商户查询与对账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读场景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2)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6357950" y="328612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55" name="TextBox 54"/>
          <p:cNvSpPr txBox="1"/>
          <p:nvPr/>
        </p:nvSpPr>
        <p:spPr>
          <a:xfrm>
            <a:off x="6357950" y="407194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56" name="TextBox 55"/>
          <p:cNvSpPr txBox="1"/>
          <p:nvPr/>
        </p:nvSpPr>
        <p:spPr>
          <a:xfrm>
            <a:off x="6357950" y="5131370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n3</a:t>
            </a:r>
            <a:endParaRPr lang="zh-CN" altLang="en-US" dirty="0"/>
          </a:p>
        </p:txBody>
      </p:sp>
      <p:sp>
        <p:nvSpPr>
          <p:cNvPr id="57" name="TextBox 56"/>
          <p:cNvSpPr txBox="1"/>
          <p:nvPr/>
        </p:nvSpPr>
        <p:spPr>
          <a:xfrm>
            <a:off x="6229105" y="2518942"/>
            <a:ext cx="2129109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商户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平台商交易数据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分表并分库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流程图: 直接访问存储器 57"/>
          <p:cNvSpPr/>
          <p:nvPr/>
        </p:nvSpPr>
        <p:spPr>
          <a:xfrm>
            <a:off x="2357422" y="6072206"/>
            <a:ext cx="1357322" cy="500066"/>
          </a:xfrm>
          <a:prstGeom prst="flowChartMagneticDrum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消息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系统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9" name="直接箭头连接符 66"/>
          <p:cNvCxnSpPr>
            <a:endCxn id="58" idx="1"/>
          </p:cNvCxnSpPr>
          <p:nvPr/>
        </p:nvCxnSpPr>
        <p:spPr>
          <a:xfrm>
            <a:off x="1714480" y="6000768"/>
            <a:ext cx="642942" cy="321471"/>
          </a:xfrm>
          <a:prstGeom prst="bentConnector3">
            <a:avLst>
              <a:gd name="adj1" fmla="val -2877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直接箭头连接符 66"/>
          <p:cNvCxnSpPr>
            <a:stCxn id="58" idx="4"/>
            <a:endCxn id="28" idx="2"/>
          </p:cNvCxnSpPr>
          <p:nvPr/>
        </p:nvCxnSpPr>
        <p:spPr>
          <a:xfrm flipV="1">
            <a:off x="3714744" y="6000768"/>
            <a:ext cx="714380" cy="32147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5" name="直接箭头连接符 66"/>
          <p:cNvCxnSpPr>
            <a:stCxn id="58" idx="4"/>
            <a:endCxn id="44" idx="2"/>
          </p:cNvCxnSpPr>
          <p:nvPr/>
        </p:nvCxnSpPr>
        <p:spPr>
          <a:xfrm flipV="1">
            <a:off x="3714744" y="6000768"/>
            <a:ext cx="3500462" cy="321471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8" name="TextBox 67"/>
          <p:cNvSpPr txBox="1"/>
          <p:nvPr/>
        </p:nvSpPr>
        <p:spPr>
          <a:xfrm>
            <a:off x="727336" y="628652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发布数据变更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3799170" y="628652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订阅数据变更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流程图: 磁盘 60"/>
          <p:cNvSpPr/>
          <p:nvPr/>
        </p:nvSpPr>
        <p:spPr>
          <a:xfrm>
            <a:off x="7143768" y="3643314"/>
            <a:ext cx="1000132" cy="785818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数据缓存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5143504" y="2285992"/>
            <a:ext cx="2214578" cy="785818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会员信息系统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流程图: 磁盘 7"/>
          <p:cNvSpPr/>
          <p:nvPr/>
        </p:nvSpPr>
        <p:spPr>
          <a:xfrm>
            <a:off x="6929454" y="3714752"/>
            <a:ext cx="1000132" cy="785818"/>
          </a:xfrm>
          <a:prstGeom prst="flowChartMagneticDisk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流程图: 多文档 8"/>
          <p:cNvSpPr/>
          <p:nvPr/>
        </p:nvSpPr>
        <p:spPr>
          <a:xfrm>
            <a:off x="7143768" y="4000504"/>
            <a:ext cx="571504" cy="428628"/>
          </a:xfrm>
          <a:prstGeom prst="flowChartMultidocumen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929454" y="4519206"/>
            <a:ext cx="1210588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会员数据库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4" name="直接连接符 13"/>
          <p:cNvCxnSpPr/>
          <p:nvPr/>
        </p:nvCxnSpPr>
        <p:spPr>
          <a:xfrm>
            <a:off x="5715008" y="4286256"/>
            <a:ext cx="285752" cy="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4770380" y="43576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8" name="流程图: 过程 17"/>
          <p:cNvSpPr/>
          <p:nvPr/>
        </p:nvSpPr>
        <p:spPr>
          <a:xfrm>
            <a:off x="4572000" y="1571612"/>
            <a:ext cx="3786214" cy="4357718"/>
          </a:xfrm>
          <a:prstGeom prst="flowChartProcess">
            <a:avLst/>
          </a:prstGeom>
          <a:noFill/>
          <a:ln w="57150">
            <a:solidFill>
              <a:schemeClr val="bg1">
                <a:lumMod val="6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立方体 22"/>
          <p:cNvSpPr/>
          <p:nvPr/>
        </p:nvSpPr>
        <p:spPr>
          <a:xfrm>
            <a:off x="4714876" y="4000504"/>
            <a:ext cx="428628" cy="428628"/>
          </a:xfrm>
          <a:prstGeom prst="cube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立方体 23"/>
          <p:cNvSpPr/>
          <p:nvPr/>
        </p:nvSpPr>
        <p:spPr>
          <a:xfrm>
            <a:off x="5214942" y="4000504"/>
            <a:ext cx="428628" cy="428628"/>
          </a:xfrm>
          <a:prstGeom prst="cube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立方体 24"/>
          <p:cNvSpPr/>
          <p:nvPr/>
        </p:nvSpPr>
        <p:spPr>
          <a:xfrm>
            <a:off x="6072198" y="4000504"/>
            <a:ext cx="428628" cy="428628"/>
          </a:xfrm>
          <a:prstGeom prst="cube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5270446" y="4357694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</a:t>
            </a:r>
            <a:endParaRPr lang="zh-CN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6056264" y="43576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n</a:t>
            </a:r>
            <a:endParaRPr lang="zh-CN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4929190" y="3571876"/>
            <a:ext cx="1415772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会员对象缓存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714348" y="1000108"/>
            <a:ext cx="2143140" cy="2643206"/>
          </a:xfrm>
          <a:prstGeom prst="rect">
            <a:avLst/>
          </a:prstGeom>
          <a:ln w="38100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业务系统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857224" y="3143248"/>
            <a:ext cx="1857388" cy="357190"/>
          </a:xfrm>
          <a:prstGeom prst="roundRect">
            <a:avLst/>
          </a:prstGeom>
          <a:ln w="28575"/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内部二级缓存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857224" y="2500306"/>
            <a:ext cx="1857388" cy="35719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会员服务客户端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7" name="圆角矩形 36"/>
          <p:cNvSpPr/>
          <p:nvPr/>
        </p:nvSpPr>
        <p:spPr>
          <a:xfrm>
            <a:off x="857224" y="1571612"/>
            <a:ext cx="1857388" cy="714380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业务应用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8" name="直接箭头连接符 66"/>
          <p:cNvCxnSpPr>
            <a:stCxn id="37" idx="2"/>
            <a:endCxn id="36" idx="0"/>
          </p:cNvCxnSpPr>
          <p:nvPr/>
        </p:nvCxnSpPr>
        <p:spPr>
          <a:xfrm rot="5400000">
            <a:off x="1678761" y="2393149"/>
            <a:ext cx="214314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66"/>
          <p:cNvCxnSpPr>
            <a:stCxn id="36" idx="2"/>
            <a:endCxn id="35" idx="0"/>
          </p:cNvCxnSpPr>
          <p:nvPr/>
        </p:nvCxnSpPr>
        <p:spPr>
          <a:xfrm rot="5400000">
            <a:off x="1643042" y="3000372"/>
            <a:ext cx="285752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66"/>
          <p:cNvCxnSpPr>
            <a:stCxn id="36" idx="3"/>
            <a:endCxn id="7" idx="1"/>
          </p:cNvCxnSpPr>
          <p:nvPr/>
        </p:nvCxnSpPr>
        <p:spPr>
          <a:xfrm>
            <a:off x="2714612" y="2678901"/>
            <a:ext cx="2428892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66"/>
          <p:cNvCxnSpPr>
            <a:stCxn id="7" idx="2"/>
            <a:endCxn id="8" idx="1"/>
          </p:cNvCxnSpPr>
          <p:nvPr/>
        </p:nvCxnSpPr>
        <p:spPr>
          <a:xfrm rot="16200000" flipH="1">
            <a:off x="6518685" y="2803917"/>
            <a:ext cx="642942" cy="1178727"/>
          </a:xfrm>
          <a:prstGeom prst="bentConnector3">
            <a:avLst>
              <a:gd name="adj1" fmla="val 3906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66"/>
          <p:cNvCxnSpPr>
            <a:stCxn id="7" idx="2"/>
            <a:endCxn id="29" idx="0"/>
          </p:cNvCxnSpPr>
          <p:nvPr/>
        </p:nvCxnSpPr>
        <p:spPr>
          <a:xfrm rot="5400000">
            <a:off x="5693902" y="3014985"/>
            <a:ext cx="500066" cy="613717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3183061" y="2285992"/>
            <a:ext cx="1103187" cy="338554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查询</a:t>
            </a:r>
            <a:r>
              <a:rPr lang="en-US" altLang="zh-CN" sz="1600" b="1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更新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4714876" y="5143512"/>
            <a:ext cx="3015569" cy="584775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查询时，先读缓存</a:t>
            </a:r>
            <a:endParaRPr lang="en-US" altLang="zh-CN" sz="1600" b="1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600" b="1" dirty="0" smtClean="0">
                <a:latin typeface="微软雅黑" pitchFamily="34" charset="-122"/>
                <a:ea typeface="微软雅黑" pitchFamily="34" charset="-122"/>
              </a:rPr>
              <a:t>更新时，同步使缓存对象失效</a:t>
            </a:r>
            <a:endParaRPr lang="zh-CN" altLang="en-US" sz="16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可伸缩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-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反例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: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不可伸缩的业务设计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矩形 30"/>
          <p:cNvSpPr/>
          <p:nvPr/>
        </p:nvSpPr>
        <p:spPr>
          <a:xfrm>
            <a:off x="642910" y="1071546"/>
            <a:ext cx="7929618" cy="1785950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圆角矩形 31"/>
          <p:cNvSpPr/>
          <p:nvPr/>
        </p:nvSpPr>
        <p:spPr>
          <a:xfrm>
            <a:off x="2357422" y="1214422"/>
            <a:ext cx="1214446" cy="5000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物流订单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1357290" y="2143116"/>
            <a:ext cx="114300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创建交易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4" name="圆角矩形 33"/>
          <p:cNvSpPr/>
          <p:nvPr/>
        </p:nvSpPr>
        <p:spPr>
          <a:xfrm>
            <a:off x="3000364" y="2143116"/>
            <a:ext cx="114300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交易签收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9" name="直接箭头连接符 38"/>
          <p:cNvCxnSpPr>
            <a:stCxn id="32" idx="2"/>
            <a:endCxn id="34" idx="0"/>
          </p:cNvCxnSpPr>
          <p:nvPr/>
        </p:nvCxnSpPr>
        <p:spPr>
          <a:xfrm rot="16200000" flipH="1">
            <a:off x="3053942" y="1625190"/>
            <a:ext cx="428628" cy="60722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3" idx="3"/>
            <a:endCxn id="34" idx="1"/>
          </p:cNvCxnSpPr>
          <p:nvPr/>
        </p:nvCxnSpPr>
        <p:spPr>
          <a:xfrm>
            <a:off x="2500298" y="2357430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2" name="圆角矩形 41"/>
          <p:cNvSpPr/>
          <p:nvPr/>
        </p:nvSpPr>
        <p:spPr>
          <a:xfrm>
            <a:off x="4786314" y="1214422"/>
            <a:ext cx="1214446" cy="5000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物流订单清算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5214942" y="2143116"/>
            <a:ext cx="1928826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交易付款与分润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5" name="直接箭头连接符 44"/>
          <p:cNvCxnSpPr>
            <a:stCxn id="34" idx="3"/>
            <a:endCxn id="43" idx="1"/>
          </p:cNvCxnSpPr>
          <p:nvPr/>
        </p:nvCxnSpPr>
        <p:spPr>
          <a:xfrm>
            <a:off x="4143372" y="2357430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6" name="圆角矩形 45"/>
          <p:cNvSpPr/>
          <p:nvPr/>
        </p:nvSpPr>
        <p:spPr>
          <a:xfrm>
            <a:off x="6715140" y="1214422"/>
            <a:ext cx="1214446" cy="50006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物流订单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收费分润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7" name="直接箭头连接符 46"/>
          <p:cNvCxnSpPr>
            <a:stCxn id="42" idx="2"/>
            <a:endCxn id="43" idx="0"/>
          </p:cNvCxnSpPr>
          <p:nvPr/>
        </p:nvCxnSpPr>
        <p:spPr>
          <a:xfrm rot="16200000" flipH="1">
            <a:off x="5572132" y="1535893"/>
            <a:ext cx="428628" cy="7858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32" idx="3"/>
            <a:endCxn id="42" idx="1"/>
          </p:cNvCxnSpPr>
          <p:nvPr/>
        </p:nvCxnSpPr>
        <p:spPr>
          <a:xfrm>
            <a:off x="3571868" y="1464455"/>
            <a:ext cx="121444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2" idx="3"/>
            <a:endCxn id="46" idx="1"/>
          </p:cNvCxnSpPr>
          <p:nvPr/>
        </p:nvCxnSpPr>
        <p:spPr>
          <a:xfrm>
            <a:off x="6000760" y="1464455"/>
            <a:ext cx="71438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642910" y="1071546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业务流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椭圆 51"/>
          <p:cNvSpPr/>
          <p:nvPr/>
        </p:nvSpPr>
        <p:spPr>
          <a:xfrm>
            <a:off x="857224" y="2214554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椭圆 53"/>
          <p:cNvSpPr/>
          <p:nvPr/>
        </p:nvSpPr>
        <p:spPr>
          <a:xfrm>
            <a:off x="1928794" y="1357298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8215338" y="1357298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椭圆 55"/>
          <p:cNvSpPr/>
          <p:nvPr/>
        </p:nvSpPr>
        <p:spPr>
          <a:xfrm>
            <a:off x="7786710" y="2285992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>
            <a:stCxn id="52" idx="6"/>
            <a:endCxn id="33" idx="1"/>
          </p:cNvCxnSpPr>
          <p:nvPr/>
        </p:nvCxnSpPr>
        <p:spPr>
          <a:xfrm>
            <a:off x="1071538" y="2321711"/>
            <a:ext cx="285752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>
            <a:stCxn id="54" idx="6"/>
            <a:endCxn id="32" idx="1"/>
          </p:cNvCxnSpPr>
          <p:nvPr/>
        </p:nvCxnSpPr>
        <p:spPr>
          <a:xfrm>
            <a:off x="2143108" y="1464455"/>
            <a:ext cx="21431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46" idx="3"/>
            <a:endCxn id="55" idx="2"/>
          </p:cNvCxnSpPr>
          <p:nvPr/>
        </p:nvCxnSpPr>
        <p:spPr>
          <a:xfrm>
            <a:off x="7929586" y="1464455"/>
            <a:ext cx="28575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直接箭头连接符 62"/>
          <p:cNvCxnSpPr>
            <a:stCxn id="43" idx="3"/>
            <a:endCxn id="56" idx="2"/>
          </p:cNvCxnSpPr>
          <p:nvPr/>
        </p:nvCxnSpPr>
        <p:spPr>
          <a:xfrm>
            <a:off x="7143768" y="2357430"/>
            <a:ext cx="642942" cy="35719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4" name="矩形 63"/>
          <p:cNvSpPr/>
          <p:nvPr/>
        </p:nvSpPr>
        <p:spPr>
          <a:xfrm>
            <a:off x="642910" y="3429000"/>
            <a:ext cx="7929618" cy="292895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5" name="矩形 64"/>
          <p:cNvSpPr/>
          <p:nvPr/>
        </p:nvSpPr>
        <p:spPr>
          <a:xfrm>
            <a:off x="857224" y="4143380"/>
            <a:ext cx="1428760" cy="71438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物流公司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收款过渡户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642910" y="3429000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资金流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2857488" y="4214818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买家账户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矩形 67"/>
          <p:cNvSpPr/>
          <p:nvPr/>
        </p:nvSpPr>
        <p:spPr>
          <a:xfrm>
            <a:off x="4633914" y="4214818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卖家账户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/>
          <p:cNvSpPr/>
          <p:nvPr/>
        </p:nvSpPr>
        <p:spPr>
          <a:xfrm>
            <a:off x="4429124" y="5143512"/>
            <a:ext cx="1643074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交易分润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中间账户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6786578" y="4643446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物流公司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收入账户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6786578" y="5572140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收入账户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2" name="直接箭头连接符 71"/>
          <p:cNvCxnSpPr>
            <a:stCxn id="65" idx="3"/>
            <a:endCxn id="67" idx="1"/>
          </p:cNvCxnSpPr>
          <p:nvPr/>
        </p:nvCxnSpPr>
        <p:spPr>
          <a:xfrm>
            <a:off x="2285984" y="4500570"/>
            <a:ext cx="57150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7" idx="3"/>
            <a:endCxn id="68" idx="1"/>
          </p:cNvCxnSpPr>
          <p:nvPr/>
        </p:nvCxnSpPr>
        <p:spPr>
          <a:xfrm>
            <a:off x="4071934" y="4500570"/>
            <a:ext cx="56198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30"/>
          <p:cNvCxnSpPr>
            <a:stCxn id="67" idx="2"/>
            <a:endCxn id="69" idx="1"/>
          </p:cNvCxnSpPr>
          <p:nvPr/>
        </p:nvCxnSpPr>
        <p:spPr>
          <a:xfrm rot="16200000" flipH="1">
            <a:off x="3625446" y="4625586"/>
            <a:ext cx="642942" cy="964413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30"/>
          <p:cNvCxnSpPr>
            <a:stCxn id="69" idx="3"/>
            <a:endCxn id="70" idx="1"/>
          </p:cNvCxnSpPr>
          <p:nvPr/>
        </p:nvCxnSpPr>
        <p:spPr>
          <a:xfrm flipV="1">
            <a:off x="6072198" y="4929198"/>
            <a:ext cx="714380" cy="500066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30"/>
          <p:cNvCxnSpPr>
            <a:stCxn id="70" idx="2"/>
            <a:endCxn id="71" idx="0"/>
          </p:cNvCxnSpPr>
          <p:nvPr/>
        </p:nvCxnSpPr>
        <p:spPr>
          <a:xfrm rot="5400000">
            <a:off x="7322363" y="5393545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928662" y="500063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充值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TextBox 77"/>
          <p:cNvSpPr txBox="1"/>
          <p:nvPr/>
        </p:nvSpPr>
        <p:spPr>
          <a:xfrm>
            <a:off x="2357422" y="385762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4286248" y="385762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3714744" y="5000636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4.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000760" y="442913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5.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7500958" y="5143512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7.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6786578" y="3714752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收入账户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4" name="直接箭头连接符 30"/>
          <p:cNvCxnSpPr>
            <a:stCxn id="70" idx="0"/>
            <a:endCxn id="83" idx="2"/>
          </p:cNvCxnSpPr>
          <p:nvPr/>
        </p:nvCxnSpPr>
        <p:spPr>
          <a:xfrm rot="5400000" flipH="1" flipV="1">
            <a:off x="7322363" y="4464851"/>
            <a:ext cx="357190" cy="1588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7500958" y="421481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6.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86" name="直接箭头连接符 85"/>
          <p:cNvCxnSpPr>
            <a:stCxn id="34" idx="2"/>
            <a:endCxn id="65" idx="0"/>
          </p:cNvCxnSpPr>
          <p:nvPr/>
        </p:nvCxnSpPr>
        <p:spPr>
          <a:xfrm rot="5400000">
            <a:off x="1785918" y="2357430"/>
            <a:ext cx="1571636" cy="20002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箭头连接符 86"/>
          <p:cNvCxnSpPr>
            <a:stCxn id="43" idx="2"/>
            <a:endCxn id="79" idx="0"/>
          </p:cNvCxnSpPr>
          <p:nvPr/>
        </p:nvCxnSpPr>
        <p:spPr>
          <a:xfrm rot="5400000">
            <a:off x="4816364" y="2494637"/>
            <a:ext cx="1285884" cy="144009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42" idx="2"/>
            <a:endCxn id="78" idx="0"/>
          </p:cNvCxnSpPr>
          <p:nvPr/>
        </p:nvCxnSpPr>
        <p:spPr>
          <a:xfrm rot="5400000">
            <a:off x="3030414" y="1494505"/>
            <a:ext cx="2143140" cy="258310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>
            <a:stCxn id="46" idx="2"/>
            <a:endCxn id="81" idx="0"/>
          </p:cNvCxnSpPr>
          <p:nvPr/>
        </p:nvCxnSpPr>
        <p:spPr>
          <a:xfrm rot="5400000">
            <a:off x="5530744" y="2637513"/>
            <a:ext cx="2714644" cy="8685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0" name="乘号 89"/>
          <p:cNvSpPr/>
          <p:nvPr/>
        </p:nvSpPr>
        <p:spPr>
          <a:xfrm>
            <a:off x="5715008" y="4929198"/>
            <a:ext cx="642942" cy="642942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乘号 90"/>
          <p:cNvSpPr/>
          <p:nvPr/>
        </p:nvSpPr>
        <p:spPr>
          <a:xfrm>
            <a:off x="1785918" y="3786190"/>
            <a:ext cx="642942" cy="642942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乘号 91"/>
          <p:cNvSpPr/>
          <p:nvPr/>
        </p:nvSpPr>
        <p:spPr>
          <a:xfrm>
            <a:off x="7858148" y="5286388"/>
            <a:ext cx="642942" cy="642942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乘号 92"/>
          <p:cNvSpPr/>
          <p:nvPr/>
        </p:nvSpPr>
        <p:spPr>
          <a:xfrm>
            <a:off x="7786710" y="3429000"/>
            <a:ext cx="642942" cy="642942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乘号 93"/>
          <p:cNvSpPr/>
          <p:nvPr/>
        </p:nvSpPr>
        <p:spPr>
          <a:xfrm>
            <a:off x="7858148" y="4357694"/>
            <a:ext cx="642942" cy="642942"/>
          </a:xfrm>
          <a:prstGeom prst="mathMultiply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可伸缩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: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关注容量、性能与资源使用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圆角矩形 58"/>
          <p:cNvSpPr/>
          <p:nvPr/>
        </p:nvSpPr>
        <p:spPr>
          <a:xfrm>
            <a:off x="2724136" y="1571612"/>
            <a:ext cx="1714512" cy="571504"/>
          </a:xfrm>
          <a:prstGeom prst="round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服务使用者</a:t>
            </a:r>
          </a:p>
        </p:txBody>
      </p:sp>
      <p:sp>
        <p:nvSpPr>
          <p:cNvPr id="61" name="圆角矩形 60"/>
          <p:cNvSpPr/>
          <p:nvPr/>
        </p:nvSpPr>
        <p:spPr>
          <a:xfrm>
            <a:off x="2714612" y="3643314"/>
            <a:ext cx="1714512" cy="571504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服务提供者</a:t>
            </a:r>
          </a:p>
        </p:txBody>
      </p:sp>
      <p:sp>
        <p:nvSpPr>
          <p:cNvPr id="62" name="圆角矩形 61"/>
          <p:cNvSpPr/>
          <p:nvPr/>
        </p:nvSpPr>
        <p:spPr>
          <a:xfrm>
            <a:off x="2938450" y="2571744"/>
            <a:ext cx="1285884" cy="642942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服务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5" name="直接箭头连接符 35"/>
          <p:cNvCxnSpPr>
            <a:stCxn id="59" idx="2"/>
            <a:endCxn id="62" idx="0"/>
          </p:cNvCxnSpPr>
          <p:nvPr/>
        </p:nvCxnSpPr>
        <p:spPr>
          <a:xfrm rot="5400000">
            <a:off x="3367078" y="2357430"/>
            <a:ext cx="428628" cy="1588"/>
          </a:xfrm>
          <a:prstGeom prst="curvedConnector3">
            <a:avLst>
              <a:gd name="adj1" fmla="val 50000"/>
            </a:avLst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96" name="直接箭头连接符 35"/>
          <p:cNvCxnSpPr>
            <a:stCxn id="62" idx="2"/>
            <a:endCxn id="61" idx="0"/>
          </p:cNvCxnSpPr>
          <p:nvPr/>
        </p:nvCxnSpPr>
        <p:spPr>
          <a:xfrm rot="5400000">
            <a:off x="3362316" y="3424238"/>
            <a:ext cx="428628" cy="9524"/>
          </a:xfrm>
          <a:prstGeom prst="curvedConnector3">
            <a:avLst>
              <a:gd name="adj1" fmla="val 50000"/>
            </a:avLst>
          </a:prstGeom>
          <a:ln>
            <a:headEnd type="triangle" w="lg" len="lg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97" name="左大括号 96"/>
          <p:cNvSpPr/>
          <p:nvPr/>
        </p:nvSpPr>
        <p:spPr>
          <a:xfrm>
            <a:off x="4429124" y="1714488"/>
            <a:ext cx="571504" cy="1571636"/>
          </a:xfrm>
          <a:prstGeom prst="leftBrace">
            <a:avLst>
              <a:gd name="adj1" fmla="val 0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TextBox 97"/>
          <p:cNvSpPr txBox="1"/>
          <p:nvPr/>
        </p:nvSpPr>
        <p:spPr>
          <a:xfrm>
            <a:off x="5072066" y="1561446"/>
            <a:ext cx="2428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服务吞吐量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伸缩公式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伸缩上限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单资源吞吐量上限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响应时间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流程图: 磁盘 98"/>
          <p:cNvSpPr/>
          <p:nvPr/>
        </p:nvSpPr>
        <p:spPr>
          <a:xfrm>
            <a:off x="214282" y="5000636"/>
            <a:ext cx="1285884" cy="857256"/>
          </a:xfrm>
          <a:prstGeom prst="flowChartMagneticDisk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数据库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1" name="流程图: 直接访问存储器 100"/>
          <p:cNvSpPr/>
          <p:nvPr/>
        </p:nvSpPr>
        <p:spPr>
          <a:xfrm>
            <a:off x="1643042" y="5072074"/>
            <a:ext cx="1500198" cy="714380"/>
          </a:xfrm>
          <a:prstGeom prst="flowChartMagneticDrum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消息</a:t>
            </a:r>
            <a:endParaRPr lang="zh-CN" altLang="en-US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3" name="圆角矩形 102"/>
          <p:cNvSpPr/>
          <p:nvPr/>
        </p:nvSpPr>
        <p:spPr>
          <a:xfrm>
            <a:off x="3214678" y="4981588"/>
            <a:ext cx="1552588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其它服务</a:t>
            </a:r>
          </a:p>
        </p:txBody>
      </p:sp>
      <p:cxnSp>
        <p:nvCxnSpPr>
          <p:cNvPr id="104" name="直接箭头连接符 35"/>
          <p:cNvCxnSpPr>
            <a:stCxn id="61" idx="2"/>
            <a:endCxn id="99" idx="1"/>
          </p:cNvCxnSpPr>
          <p:nvPr/>
        </p:nvCxnSpPr>
        <p:spPr>
          <a:xfrm rot="5400000">
            <a:off x="1821637" y="3250405"/>
            <a:ext cx="785818" cy="2714644"/>
          </a:xfrm>
          <a:prstGeom prst="curvedConnector3">
            <a:avLst>
              <a:gd name="adj1" fmla="val 50000"/>
            </a:avLst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35"/>
          <p:cNvCxnSpPr>
            <a:stCxn id="61" idx="2"/>
            <a:endCxn id="101" idx="0"/>
          </p:cNvCxnSpPr>
          <p:nvPr/>
        </p:nvCxnSpPr>
        <p:spPr>
          <a:xfrm rot="5400000">
            <a:off x="2553877" y="4054083"/>
            <a:ext cx="857256" cy="1178727"/>
          </a:xfrm>
          <a:prstGeom prst="curvedConnector3">
            <a:avLst>
              <a:gd name="adj1" fmla="val 50000"/>
            </a:avLst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11" name="直接箭头连接符 35"/>
          <p:cNvCxnSpPr>
            <a:stCxn id="61" idx="2"/>
            <a:endCxn id="103" idx="0"/>
          </p:cNvCxnSpPr>
          <p:nvPr/>
        </p:nvCxnSpPr>
        <p:spPr>
          <a:xfrm rot="16200000" flipH="1">
            <a:off x="3398035" y="4388651"/>
            <a:ext cx="766770" cy="419104"/>
          </a:xfrm>
          <a:prstGeom prst="curvedConnector3">
            <a:avLst>
              <a:gd name="adj1" fmla="val 50000"/>
            </a:avLst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14" name="圆角矩形 113"/>
          <p:cNvSpPr/>
          <p:nvPr/>
        </p:nvSpPr>
        <p:spPr>
          <a:xfrm>
            <a:off x="3367078" y="5133988"/>
            <a:ext cx="1552588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其它服务</a:t>
            </a:r>
          </a:p>
        </p:txBody>
      </p:sp>
      <p:sp>
        <p:nvSpPr>
          <p:cNvPr id="115" name="圆角矩形 114"/>
          <p:cNvSpPr/>
          <p:nvPr/>
        </p:nvSpPr>
        <p:spPr>
          <a:xfrm>
            <a:off x="3519478" y="5286388"/>
            <a:ext cx="1552588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内部服务</a:t>
            </a:r>
          </a:p>
        </p:txBody>
      </p:sp>
      <p:sp>
        <p:nvSpPr>
          <p:cNvPr id="116" name="左大括号 115"/>
          <p:cNvSpPr/>
          <p:nvPr/>
        </p:nvSpPr>
        <p:spPr>
          <a:xfrm>
            <a:off x="6643702" y="4000504"/>
            <a:ext cx="571504" cy="1428760"/>
          </a:xfrm>
          <a:prstGeom prst="leftBrac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7" name="TextBox 116"/>
          <p:cNvSpPr txBox="1"/>
          <p:nvPr/>
        </p:nvSpPr>
        <p:spPr>
          <a:xfrm>
            <a:off x="7143768" y="3857628"/>
            <a:ext cx="1857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数据库访问量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8" name="TextBox 117"/>
          <p:cNvSpPr txBox="1"/>
          <p:nvPr/>
        </p:nvSpPr>
        <p:spPr>
          <a:xfrm>
            <a:off x="7143768" y="4286256"/>
            <a:ext cx="185735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消息量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9" name="TextBox 118"/>
          <p:cNvSpPr txBox="1"/>
          <p:nvPr/>
        </p:nvSpPr>
        <p:spPr>
          <a:xfrm>
            <a:off x="7143768" y="4714884"/>
            <a:ext cx="200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关键服务访问量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0" name="TextBox 119"/>
          <p:cNvSpPr txBox="1"/>
          <p:nvPr/>
        </p:nvSpPr>
        <p:spPr>
          <a:xfrm>
            <a:off x="7143768" y="5172030"/>
            <a:ext cx="200023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伸缩公式</a:t>
            </a:r>
            <a:endParaRPr lang="en-US" altLang="zh-CN" sz="20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1" name="流程图: 过程 120"/>
          <p:cNvSpPr/>
          <p:nvPr/>
        </p:nvSpPr>
        <p:spPr>
          <a:xfrm>
            <a:off x="2571736" y="2428868"/>
            <a:ext cx="2000264" cy="2000264"/>
          </a:xfrm>
          <a:prstGeom prst="flowChartProcess">
            <a:avLst/>
          </a:prstGeom>
          <a:noFill/>
          <a:ln w="57150">
            <a:solidFill>
              <a:schemeClr val="accent6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圆角矩形 122"/>
          <p:cNvSpPr/>
          <p:nvPr/>
        </p:nvSpPr>
        <p:spPr>
          <a:xfrm>
            <a:off x="5072066" y="4981588"/>
            <a:ext cx="1552588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外部服务</a:t>
            </a:r>
          </a:p>
        </p:txBody>
      </p:sp>
      <p:sp>
        <p:nvSpPr>
          <p:cNvPr id="124" name="圆角矩形 123"/>
          <p:cNvSpPr/>
          <p:nvPr/>
        </p:nvSpPr>
        <p:spPr>
          <a:xfrm>
            <a:off x="5224466" y="5133988"/>
            <a:ext cx="1552588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外部服务</a:t>
            </a:r>
          </a:p>
        </p:txBody>
      </p:sp>
      <p:sp>
        <p:nvSpPr>
          <p:cNvPr id="125" name="圆角矩形 124"/>
          <p:cNvSpPr/>
          <p:nvPr/>
        </p:nvSpPr>
        <p:spPr>
          <a:xfrm>
            <a:off x="5376866" y="5286388"/>
            <a:ext cx="1552588" cy="571504"/>
          </a:xfrm>
          <a:prstGeom prst="round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外部服务</a:t>
            </a:r>
          </a:p>
        </p:txBody>
      </p:sp>
      <p:cxnSp>
        <p:nvCxnSpPr>
          <p:cNvPr id="126" name="直接箭头连接符 35"/>
          <p:cNvCxnSpPr>
            <a:stCxn id="61" idx="2"/>
            <a:endCxn id="123" idx="0"/>
          </p:cNvCxnSpPr>
          <p:nvPr/>
        </p:nvCxnSpPr>
        <p:spPr>
          <a:xfrm rot="16200000" flipH="1">
            <a:off x="4326729" y="3459957"/>
            <a:ext cx="766770" cy="2276492"/>
          </a:xfrm>
          <a:prstGeom prst="curvedConnector3">
            <a:avLst>
              <a:gd name="adj1" fmla="val 50000"/>
            </a:avLst>
          </a:prstGeom>
          <a:ln>
            <a:prstDash val="sysDash"/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可伸缩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 资源使用举例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(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交易收银台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3929058" y="1071546"/>
            <a:ext cx="1428760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pay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642910" y="2428868"/>
            <a:ext cx="1428760" cy="57150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cif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2" name="矩形 61"/>
          <p:cNvSpPr/>
          <p:nvPr/>
        </p:nvSpPr>
        <p:spPr>
          <a:xfrm>
            <a:off x="2285984" y="2428868"/>
            <a:ext cx="1428760" cy="57150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acctrans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3929058" y="2428868"/>
            <a:ext cx="1428760" cy="57150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trade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矩形 95"/>
          <p:cNvSpPr/>
          <p:nvPr/>
        </p:nvSpPr>
        <p:spPr>
          <a:xfrm>
            <a:off x="5572132" y="2428868"/>
            <a:ext cx="1428760" cy="57150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paycore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矩形 96"/>
          <p:cNvSpPr/>
          <p:nvPr/>
        </p:nvSpPr>
        <p:spPr>
          <a:xfrm>
            <a:off x="7358082" y="2428868"/>
            <a:ext cx="1428760" cy="571504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>
                <a:latin typeface="微软雅黑" pitchFamily="34" charset="-122"/>
                <a:ea typeface="微软雅黑" pitchFamily="34" charset="-122"/>
              </a:rPr>
              <a:t>yzt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8" name="直接箭头连接符 97"/>
          <p:cNvCxnSpPr>
            <a:stCxn id="59" idx="2"/>
            <a:endCxn id="61" idx="0"/>
          </p:cNvCxnSpPr>
          <p:nvPr/>
        </p:nvCxnSpPr>
        <p:spPr>
          <a:xfrm rot="5400000">
            <a:off x="2607455" y="392885"/>
            <a:ext cx="785818" cy="328614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59" idx="2"/>
            <a:endCxn id="62" idx="0"/>
          </p:cNvCxnSpPr>
          <p:nvPr/>
        </p:nvCxnSpPr>
        <p:spPr>
          <a:xfrm rot="5400000">
            <a:off x="3428992" y="1214422"/>
            <a:ext cx="785818" cy="164307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箭头连接符 99"/>
          <p:cNvCxnSpPr>
            <a:stCxn id="59" idx="2"/>
            <a:endCxn id="95" idx="0"/>
          </p:cNvCxnSpPr>
          <p:nvPr/>
        </p:nvCxnSpPr>
        <p:spPr>
          <a:xfrm rot="5400000">
            <a:off x="4250529" y="2035959"/>
            <a:ext cx="785818" cy="1588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59" idx="2"/>
            <a:endCxn id="96" idx="0"/>
          </p:cNvCxnSpPr>
          <p:nvPr/>
        </p:nvCxnSpPr>
        <p:spPr>
          <a:xfrm rot="16200000" flipH="1">
            <a:off x="5072066" y="1214422"/>
            <a:ext cx="785818" cy="164307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箭头连接符 101"/>
          <p:cNvCxnSpPr>
            <a:stCxn id="59" idx="2"/>
            <a:endCxn id="97" idx="0"/>
          </p:cNvCxnSpPr>
          <p:nvPr/>
        </p:nvCxnSpPr>
        <p:spPr>
          <a:xfrm rot="16200000" flipH="1">
            <a:off x="5965041" y="321447"/>
            <a:ext cx="785818" cy="3429024"/>
          </a:xfrm>
          <a:prstGeom prst="straightConnector1">
            <a:avLst/>
          </a:prstGeom>
          <a:ln w="25400">
            <a:solidFill>
              <a:srgbClr val="C0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2500298" y="1714488"/>
            <a:ext cx="455574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rtlCol="0">
            <a:spAutoFit/>
          </a:bodyPr>
          <a:lstStyle/>
          <a:p>
            <a:r>
              <a:rPr lang="en-US" altLang="zh-CN" sz="2000" dirty="0" smtClean="0"/>
              <a:t>8x</a:t>
            </a:r>
            <a:endParaRPr lang="zh-CN" altLang="en-US" sz="2000" dirty="0"/>
          </a:p>
        </p:txBody>
      </p:sp>
      <p:sp>
        <p:nvSpPr>
          <p:cNvPr id="104" name="TextBox 103"/>
          <p:cNvSpPr txBox="1"/>
          <p:nvPr/>
        </p:nvSpPr>
        <p:spPr>
          <a:xfrm>
            <a:off x="3571868" y="1714488"/>
            <a:ext cx="455574" cy="40011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wrap="none" rtlCol="0">
            <a:spAutoFit/>
          </a:bodyPr>
          <a:lstStyle/>
          <a:p>
            <a:r>
              <a:rPr lang="en-US" altLang="zh-CN" sz="2000" dirty="0" smtClean="0"/>
              <a:t>2x</a:t>
            </a:r>
            <a:endParaRPr lang="zh-CN" altLang="en-US" sz="2000" dirty="0"/>
          </a:p>
        </p:txBody>
      </p:sp>
      <p:graphicFrame>
        <p:nvGraphicFramePr>
          <p:cNvPr id="105" name="内容占位符 6"/>
          <p:cNvGraphicFramePr>
            <a:graphicFrameLocks/>
          </p:cNvGraphicFramePr>
          <p:nvPr/>
        </p:nvGraphicFramePr>
        <p:xfrm>
          <a:off x="571472" y="3357562"/>
          <a:ext cx="8229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206"/>
                <a:gridCol w="2357454"/>
                <a:gridCol w="3228940"/>
              </a:tblGrid>
              <a:tr h="25636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系统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次数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总处理时间</a:t>
                      </a:r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(ms)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63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cif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8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173ms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63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acctrans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2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45ms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63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trade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140ms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63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paycore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140ms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636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err="1" smtClean="0">
                          <a:latin typeface="微软雅黑" pitchFamily="34" charset="-122"/>
                          <a:ea typeface="微软雅黑" pitchFamily="34" charset="-122"/>
                        </a:rPr>
                        <a:t>yzt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140ms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25636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合计</a:t>
                      </a:r>
                      <a:r>
                        <a:rPr lang="en-US" altLang="zh-CN" sz="1400" dirty="0" smtClean="0">
                          <a:latin typeface="微软雅黑" pitchFamily="34" charset="-122"/>
                          <a:ea typeface="微软雅黑" pitchFamily="34" charset="-122"/>
                        </a:rPr>
                        <a:t>: 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微软雅黑" pitchFamily="34" charset="-122"/>
                          <a:ea typeface="微软雅黑" pitchFamily="34" charset="-122"/>
                        </a:rPr>
                        <a:t>13</a:t>
                      </a:r>
                      <a:endParaRPr lang="zh-CN" altLang="en-US" sz="16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dirty="0" smtClean="0">
                          <a:latin typeface="微软雅黑" pitchFamily="34" charset="-122"/>
                          <a:ea typeface="微软雅黑" pitchFamily="34" charset="-122"/>
                        </a:rPr>
                        <a:t>638ms</a:t>
                      </a:r>
                      <a:r>
                        <a:rPr lang="en-US" altLang="zh-CN" sz="18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 (</a:t>
                      </a:r>
                      <a:r>
                        <a:rPr lang="zh-CN" altLang="en-US" sz="18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占比</a:t>
                      </a:r>
                      <a:r>
                        <a:rPr lang="en-US" altLang="zh-CN" sz="1800" baseline="0" dirty="0" smtClean="0">
                          <a:latin typeface="微软雅黑" pitchFamily="34" charset="-122"/>
                          <a:ea typeface="微软雅黑" pitchFamily="34" charset="-122"/>
                        </a:rPr>
                        <a:t>:  85%)</a:t>
                      </a:r>
                      <a:endParaRPr lang="zh-CN" altLang="en-US" sz="1800" dirty="0">
                        <a:solidFill>
                          <a:schemeClr val="tx1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低成本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目标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3929058" y="2857496"/>
            <a:ext cx="1723549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b="1" dirty="0" smtClean="0">
                <a:latin typeface="微软雅黑" pitchFamily="34" charset="-122"/>
                <a:ea typeface="微软雅黑" pitchFamily="34" charset="-122"/>
              </a:rPr>
              <a:t>更低</a:t>
            </a:r>
            <a:endParaRPr lang="zh-CN" altLang="en-US" sz="60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15"/>
          <p:cNvSpPr/>
          <p:nvPr/>
        </p:nvSpPr>
        <p:spPr>
          <a:xfrm>
            <a:off x="1643042" y="1000108"/>
            <a:ext cx="6572296" cy="5214974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2643174" y="2071678"/>
            <a:ext cx="4857784" cy="2857520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支付业务模式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>
            <a:off x="285720" y="3571876"/>
            <a:ext cx="8501122" cy="0"/>
          </a:xfrm>
          <a:prstGeom prst="line">
            <a:avLst/>
          </a:prstGeom>
          <a:ln w="5715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/>
          <p:cNvSpPr txBox="1"/>
          <p:nvPr/>
        </p:nvSpPr>
        <p:spPr>
          <a:xfrm>
            <a:off x="2643174" y="207167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643042" y="100010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行业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643174" y="1500174"/>
            <a:ext cx="214314" cy="21431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圆角矩形 23"/>
          <p:cNvSpPr/>
          <p:nvPr/>
        </p:nvSpPr>
        <p:spPr>
          <a:xfrm>
            <a:off x="3643306" y="1428736"/>
            <a:ext cx="785818" cy="3571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菱形 27"/>
          <p:cNvSpPr/>
          <p:nvPr/>
        </p:nvSpPr>
        <p:spPr>
          <a:xfrm>
            <a:off x="4857752" y="1428736"/>
            <a:ext cx="714380" cy="357190"/>
          </a:xfrm>
          <a:prstGeom prst="diamond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圆角矩形 28"/>
          <p:cNvSpPr/>
          <p:nvPr/>
        </p:nvSpPr>
        <p:spPr>
          <a:xfrm>
            <a:off x="6000760" y="1428736"/>
            <a:ext cx="785818" cy="357190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>
            <a:stCxn id="22" idx="6"/>
            <a:endCxn id="24" idx="1"/>
          </p:cNvCxnSpPr>
          <p:nvPr/>
        </p:nvCxnSpPr>
        <p:spPr>
          <a:xfrm>
            <a:off x="2857488" y="1607331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5" name="椭圆 34"/>
          <p:cNvSpPr/>
          <p:nvPr/>
        </p:nvSpPr>
        <p:spPr>
          <a:xfrm>
            <a:off x="7429520" y="1500174"/>
            <a:ext cx="214314" cy="214314"/>
          </a:xfrm>
          <a:prstGeom prst="ellipse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6" name="直接箭头连接符 35"/>
          <p:cNvCxnSpPr>
            <a:stCxn id="24" idx="3"/>
            <a:endCxn id="28" idx="1"/>
          </p:cNvCxnSpPr>
          <p:nvPr/>
        </p:nvCxnSpPr>
        <p:spPr>
          <a:xfrm>
            <a:off x="4429124" y="1607331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8" idx="3"/>
            <a:endCxn id="29" idx="1"/>
          </p:cNvCxnSpPr>
          <p:nvPr/>
        </p:nvCxnSpPr>
        <p:spPr>
          <a:xfrm>
            <a:off x="5572132" y="1607331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>
            <a:stCxn id="29" idx="3"/>
            <a:endCxn id="35" idx="2"/>
          </p:cNvCxnSpPr>
          <p:nvPr/>
        </p:nvCxnSpPr>
        <p:spPr>
          <a:xfrm>
            <a:off x="6786578" y="1607331"/>
            <a:ext cx="642942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51" name="形状 50"/>
          <p:cNvCxnSpPr>
            <a:stCxn id="28" idx="0"/>
            <a:endCxn id="24" idx="1"/>
          </p:cNvCxnSpPr>
          <p:nvPr/>
        </p:nvCxnSpPr>
        <p:spPr>
          <a:xfrm rot="16200000" flipH="1" flipV="1">
            <a:off x="4339826" y="732215"/>
            <a:ext cx="178595" cy="1571636"/>
          </a:xfrm>
          <a:prstGeom prst="bentConnector4">
            <a:avLst>
              <a:gd name="adj1" fmla="val -127999"/>
              <a:gd name="adj2" fmla="val 125734"/>
            </a:avLst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3" name="椭圆 52"/>
          <p:cNvSpPr/>
          <p:nvPr/>
        </p:nvSpPr>
        <p:spPr>
          <a:xfrm>
            <a:off x="3000364" y="2857496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4" name="圆角矩形 53"/>
          <p:cNvSpPr/>
          <p:nvPr/>
        </p:nvSpPr>
        <p:spPr>
          <a:xfrm>
            <a:off x="4000496" y="2786058"/>
            <a:ext cx="571504" cy="3571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5" name="菱形 54"/>
          <p:cNvSpPr/>
          <p:nvPr/>
        </p:nvSpPr>
        <p:spPr>
          <a:xfrm>
            <a:off x="4929190" y="2786058"/>
            <a:ext cx="714380" cy="357190"/>
          </a:xfrm>
          <a:prstGeom prst="diamond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圆角矩形 55"/>
          <p:cNvSpPr/>
          <p:nvPr/>
        </p:nvSpPr>
        <p:spPr>
          <a:xfrm>
            <a:off x="6000760" y="2786058"/>
            <a:ext cx="500066" cy="35719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7" name="直接箭头连接符 56"/>
          <p:cNvCxnSpPr>
            <a:stCxn id="53" idx="6"/>
            <a:endCxn id="54" idx="1"/>
          </p:cNvCxnSpPr>
          <p:nvPr/>
        </p:nvCxnSpPr>
        <p:spPr>
          <a:xfrm>
            <a:off x="3214678" y="2964653"/>
            <a:ext cx="78581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8" name="椭圆 57"/>
          <p:cNvSpPr/>
          <p:nvPr/>
        </p:nvSpPr>
        <p:spPr>
          <a:xfrm>
            <a:off x="7000892" y="2857496"/>
            <a:ext cx="214314" cy="214314"/>
          </a:xfrm>
          <a:prstGeom prst="ellipse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9" name="直接箭头连接符 58"/>
          <p:cNvCxnSpPr>
            <a:stCxn id="54" idx="3"/>
            <a:endCxn id="55" idx="1"/>
          </p:cNvCxnSpPr>
          <p:nvPr/>
        </p:nvCxnSpPr>
        <p:spPr>
          <a:xfrm>
            <a:off x="4572000" y="2964653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55" idx="3"/>
            <a:endCxn id="56" idx="1"/>
          </p:cNvCxnSpPr>
          <p:nvPr/>
        </p:nvCxnSpPr>
        <p:spPr>
          <a:xfrm>
            <a:off x="5643570" y="2964653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56" idx="3"/>
            <a:endCxn id="58" idx="2"/>
          </p:cNvCxnSpPr>
          <p:nvPr/>
        </p:nvCxnSpPr>
        <p:spPr>
          <a:xfrm>
            <a:off x="6500826" y="2964653"/>
            <a:ext cx="50006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2" name="形状 61"/>
          <p:cNvCxnSpPr>
            <a:stCxn id="55" idx="0"/>
            <a:endCxn id="54" idx="1"/>
          </p:cNvCxnSpPr>
          <p:nvPr/>
        </p:nvCxnSpPr>
        <p:spPr>
          <a:xfrm rot="16200000" flipH="1" flipV="1">
            <a:off x="4554140" y="2232413"/>
            <a:ext cx="178595" cy="1285884"/>
          </a:xfrm>
          <a:prstGeom prst="bentConnector4">
            <a:avLst>
              <a:gd name="adj1" fmla="val -127999"/>
              <a:gd name="adj2" fmla="val 117778"/>
            </a:avLst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4" name="矩形 73"/>
          <p:cNvSpPr/>
          <p:nvPr/>
        </p:nvSpPr>
        <p:spPr>
          <a:xfrm>
            <a:off x="3571868" y="3929066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4714876" y="3929066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矩形 75"/>
          <p:cNvSpPr/>
          <p:nvPr/>
        </p:nvSpPr>
        <p:spPr>
          <a:xfrm>
            <a:off x="5929322" y="3929066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矩形 76"/>
          <p:cNvSpPr/>
          <p:nvPr/>
        </p:nvSpPr>
        <p:spPr>
          <a:xfrm>
            <a:off x="5929322" y="4357694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8" name="直接箭头连接符 77"/>
          <p:cNvCxnSpPr>
            <a:stCxn id="74" idx="3"/>
            <a:endCxn id="75" idx="1"/>
          </p:cNvCxnSpPr>
          <p:nvPr/>
        </p:nvCxnSpPr>
        <p:spPr>
          <a:xfrm>
            <a:off x="4357686" y="4071942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>
            <a:stCxn id="75" idx="3"/>
            <a:endCxn id="76" idx="1"/>
          </p:cNvCxnSpPr>
          <p:nvPr/>
        </p:nvCxnSpPr>
        <p:spPr>
          <a:xfrm>
            <a:off x="5500694" y="4071942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直接箭头连接符 83"/>
          <p:cNvCxnSpPr>
            <a:stCxn id="75" idx="2"/>
            <a:endCxn id="77" idx="1"/>
          </p:cNvCxnSpPr>
          <p:nvPr/>
        </p:nvCxnSpPr>
        <p:spPr>
          <a:xfrm rot="16200000" flipH="1">
            <a:off x="5375677" y="3946925"/>
            <a:ext cx="285752" cy="82153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7" name="矩形 86"/>
          <p:cNvSpPr/>
          <p:nvPr/>
        </p:nvSpPr>
        <p:spPr>
          <a:xfrm>
            <a:off x="3000364" y="5357826"/>
            <a:ext cx="785818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矩形 87"/>
          <p:cNvSpPr/>
          <p:nvPr/>
        </p:nvSpPr>
        <p:spPr>
          <a:xfrm>
            <a:off x="4143372" y="5357826"/>
            <a:ext cx="785818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矩形 88"/>
          <p:cNvSpPr/>
          <p:nvPr/>
        </p:nvSpPr>
        <p:spPr>
          <a:xfrm>
            <a:off x="5357818" y="5357826"/>
            <a:ext cx="785818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矩形 89"/>
          <p:cNvSpPr/>
          <p:nvPr/>
        </p:nvSpPr>
        <p:spPr>
          <a:xfrm>
            <a:off x="6572264" y="5357826"/>
            <a:ext cx="785818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1" name="直接箭头连接符 90"/>
          <p:cNvCxnSpPr>
            <a:stCxn id="87" idx="3"/>
            <a:endCxn id="88" idx="1"/>
          </p:cNvCxnSpPr>
          <p:nvPr/>
        </p:nvCxnSpPr>
        <p:spPr>
          <a:xfrm>
            <a:off x="3786182" y="5500702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2" name="直接箭头连接符 91"/>
          <p:cNvCxnSpPr/>
          <p:nvPr/>
        </p:nvCxnSpPr>
        <p:spPr>
          <a:xfrm>
            <a:off x="6143636" y="5500702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98" name="直接箭头连接符 97"/>
          <p:cNvCxnSpPr>
            <a:stCxn id="24" idx="2"/>
            <a:endCxn id="53" idx="0"/>
          </p:cNvCxnSpPr>
          <p:nvPr/>
        </p:nvCxnSpPr>
        <p:spPr>
          <a:xfrm rot="5400000">
            <a:off x="3036083" y="1857364"/>
            <a:ext cx="1071570" cy="9286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54" idx="0"/>
            <a:endCxn id="28" idx="2"/>
          </p:cNvCxnSpPr>
          <p:nvPr/>
        </p:nvCxnSpPr>
        <p:spPr>
          <a:xfrm rot="5400000" flipH="1" flipV="1">
            <a:off x="4250529" y="1821645"/>
            <a:ext cx="1000132" cy="92869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3" name="直接箭头连接符 102"/>
          <p:cNvCxnSpPr>
            <a:stCxn id="58" idx="0"/>
            <a:endCxn id="29" idx="2"/>
          </p:cNvCxnSpPr>
          <p:nvPr/>
        </p:nvCxnSpPr>
        <p:spPr>
          <a:xfrm rot="16200000" flipV="1">
            <a:off x="6215074" y="1964521"/>
            <a:ext cx="1071570" cy="71438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接箭头连接符 106"/>
          <p:cNvCxnSpPr>
            <a:stCxn id="87" idx="0"/>
            <a:endCxn id="74" idx="2"/>
          </p:cNvCxnSpPr>
          <p:nvPr/>
        </p:nvCxnSpPr>
        <p:spPr>
          <a:xfrm rot="5400000" flipH="1" flipV="1">
            <a:off x="3107521" y="4500570"/>
            <a:ext cx="1143008" cy="5715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stCxn id="77" idx="2"/>
            <a:endCxn id="89" idx="0"/>
          </p:cNvCxnSpPr>
          <p:nvPr/>
        </p:nvCxnSpPr>
        <p:spPr>
          <a:xfrm rot="5400000">
            <a:off x="5679289" y="4714884"/>
            <a:ext cx="714380" cy="5715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3" name="TextBox 112"/>
          <p:cNvSpPr txBox="1"/>
          <p:nvPr/>
        </p:nvSpPr>
        <p:spPr>
          <a:xfrm>
            <a:off x="374664" y="1071546"/>
            <a:ext cx="553998" cy="2000264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业务流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357158" y="3857628"/>
            <a:ext cx="553998" cy="2000264"/>
          </a:xfrm>
          <a:prstGeom prst="rect">
            <a:avLst/>
          </a:prstGeom>
          <a:noFill/>
        </p:spPr>
        <p:txBody>
          <a:bodyPr vert="eaVert" wrap="square" rtlCol="0" anchor="ctr">
            <a:spAutoFit/>
          </a:bodyPr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资金流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15" name="直接箭头连接符 114"/>
          <p:cNvCxnSpPr>
            <a:stCxn id="56" idx="2"/>
            <a:endCxn id="74" idx="0"/>
          </p:cNvCxnSpPr>
          <p:nvPr/>
        </p:nvCxnSpPr>
        <p:spPr>
          <a:xfrm rot="5400000">
            <a:off x="4714876" y="2393149"/>
            <a:ext cx="785818" cy="228601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3" name="直接连接符 122"/>
          <p:cNvCxnSpPr/>
          <p:nvPr/>
        </p:nvCxnSpPr>
        <p:spPr>
          <a:xfrm>
            <a:off x="928662" y="2071678"/>
            <a:ext cx="75009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7" name="直接连接符 126"/>
          <p:cNvCxnSpPr/>
          <p:nvPr/>
        </p:nvCxnSpPr>
        <p:spPr>
          <a:xfrm>
            <a:off x="928662" y="4929198"/>
            <a:ext cx="7500990" cy="0"/>
          </a:xfrm>
          <a:prstGeom prst="line">
            <a:avLst/>
          </a:prstGeom>
          <a:ln w="38100">
            <a:solidFill>
              <a:schemeClr val="bg1">
                <a:lumMod val="5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1" name="TextBox 130"/>
          <p:cNvSpPr txBox="1"/>
          <p:nvPr/>
        </p:nvSpPr>
        <p:spPr>
          <a:xfrm>
            <a:off x="1000100" y="142873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1000100" y="250030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内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3" name="TextBox 132"/>
          <p:cNvSpPr txBox="1"/>
          <p:nvPr/>
        </p:nvSpPr>
        <p:spPr>
          <a:xfrm>
            <a:off x="1000100" y="4059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虚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4" name="TextBox 133"/>
          <p:cNvSpPr txBox="1"/>
          <p:nvPr/>
        </p:nvSpPr>
        <p:spPr>
          <a:xfrm>
            <a:off x="1000100" y="5345684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实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低成本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策略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" name="图示 6"/>
          <p:cNvGraphicFramePr/>
          <p:nvPr/>
        </p:nvGraphicFramePr>
        <p:xfrm>
          <a:off x="1524000" y="139700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028" name="Picture 4" descr="C:\Program Files\Microsoft Office\MEDIA\CAGCAT10\j0293240.wmf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1928794" y="1428736"/>
            <a:ext cx="1565453" cy="1154887"/>
          </a:xfrm>
          <a:prstGeom prst="rect">
            <a:avLst/>
          </a:prstGeom>
          <a:noFill/>
        </p:spPr>
      </p:pic>
      <p:pic>
        <p:nvPicPr>
          <p:cNvPr id="1030" name="Picture 6" descr="C:\Documents and Settings\li.cheng\Local Settings\Temporary Internet Files\Content.IE5\D4Z0B9TE\MCj03361830000[1].wmf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 flipH="1">
            <a:off x="2285984" y="4357694"/>
            <a:ext cx="1071570" cy="1008056"/>
          </a:xfrm>
          <a:prstGeom prst="rect">
            <a:avLst/>
          </a:prstGeom>
          <a:noFill/>
        </p:spPr>
      </p:pic>
      <p:pic>
        <p:nvPicPr>
          <p:cNvPr id="1032" name="Picture 8" descr="C:\Documents and Settings\li.cheng\Local Settings\Temporary Internet Files\Content.IE5\R0S9471I\MCj02995230000[1].wmf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2214546" y="2857496"/>
            <a:ext cx="1169825" cy="1133743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低成本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的架构原则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714348" y="928670"/>
            <a:ext cx="771530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厂商中立设计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业务分等级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异步设计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无状态设计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应用与数据的独立性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可复制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可缓存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可水平拆分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en-US" altLang="zh-CN" sz="2800" dirty="0" smtClean="0">
                <a:latin typeface="微软雅黑" pitchFamily="34" charset="-122"/>
                <a:ea typeface="微软雅黑" pitchFamily="34" charset="-122"/>
              </a:rPr>
              <a:t>N+1</a:t>
            </a: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设计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  <a:p>
            <a:pPr marL="514350" indent="-514350">
              <a:buFontTx/>
              <a:buAutoNum type="arabicPeriod"/>
            </a:pPr>
            <a:r>
              <a:rPr lang="zh-CN" altLang="en-US" sz="2800" dirty="0" smtClean="0">
                <a:latin typeface="微软雅黑" pitchFamily="34" charset="-122"/>
                <a:ea typeface="微软雅黑" pitchFamily="34" charset="-122"/>
              </a:rPr>
              <a:t>多数据中心部署</a:t>
            </a:r>
            <a:endParaRPr lang="en-US" altLang="zh-CN" sz="2800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低成本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数据中心面临的挑战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857224" y="1142984"/>
            <a:ext cx="7500990" cy="285752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t"/>
          <a:lstStyle/>
          <a:p>
            <a:pPr algn="ctr"/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城市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(</a:t>
            </a:r>
            <a:r>
              <a:rPr lang="zh-CN" altLang="en-US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杭州</a:t>
            </a:r>
            <a:r>
              <a:rPr lang="en-US" altLang="zh-CN" sz="14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2786050" y="1857364"/>
            <a:ext cx="1571636" cy="19288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IDC-A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72000" y="1857364"/>
            <a:ext cx="1571636" cy="19288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IDC-B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357950" y="1857364"/>
            <a:ext cx="1571636" cy="19288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IDC-C (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1000100" y="1857364"/>
            <a:ext cx="1571636" cy="192882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t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IDC-T (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新建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)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3000332" y="2285992"/>
            <a:ext cx="121447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应用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50%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4714876" y="2285992"/>
            <a:ext cx="121447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应用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50%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572232" y="2285992"/>
            <a:ext cx="121447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应用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50%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142976" y="2285992"/>
            <a:ext cx="121447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 smtClean="0">
                <a:latin typeface="微软雅黑" pitchFamily="34" charset="-122"/>
                <a:ea typeface="微软雅黑" pitchFamily="34" charset="-122"/>
              </a:rPr>
              <a:t>非关键应用</a:t>
            </a:r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4714876" y="3143248"/>
            <a:ext cx="1214478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数据库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100%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3000364" y="3143248"/>
            <a:ext cx="1214478" cy="428628"/>
          </a:xfrm>
          <a:prstGeom prst="round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数据库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100%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9" name="直接箭头连接符 18"/>
          <p:cNvCxnSpPr>
            <a:stCxn id="16" idx="2"/>
            <a:endCxn id="17" idx="0"/>
          </p:cNvCxnSpPr>
          <p:nvPr/>
        </p:nvCxnSpPr>
        <p:spPr>
          <a:xfrm rot="16200000" flipH="1">
            <a:off x="3321851" y="1142984"/>
            <a:ext cx="428628" cy="35719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stCxn id="13" idx="2"/>
            <a:endCxn id="17" idx="0"/>
          </p:cNvCxnSpPr>
          <p:nvPr/>
        </p:nvCxnSpPr>
        <p:spPr>
          <a:xfrm rot="16200000" flipH="1">
            <a:off x="4250529" y="2071662"/>
            <a:ext cx="428628" cy="171454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14" idx="2"/>
            <a:endCxn id="17" idx="0"/>
          </p:cNvCxnSpPr>
          <p:nvPr/>
        </p:nvCxnSpPr>
        <p:spPr>
          <a:xfrm rot="5400000">
            <a:off x="5107801" y="2928934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5" idx="2"/>
            <a:endCxn id="17" idx="0"/>
          </p:cNvCxnSpPr>
          <p:nvPr/>
        </p:nvCxnSpPr>
        <p:spPr>
          <a:xfrm rot="5400000">
            <a:off x="6036479" y="2000256"/>
            <a:ext cx="428628" cy="185735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3" name="圆角矩形 22"/>
          <p:cNvSpPr/>
          <p:nvPr/>
        </p:nvSpPr>
        <p:spPr>
          <a:xfrm>
            <a:off x="3143240" y="1285860"/>
            <a:ext cx="2357454" cy="4286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外部负载均衡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24" name="直接箭头连接符 23"/>
          <p:cNvCxnSpPr>
            <a:stCxn id="23" idx="2"/>
            <a:endCxn id="16" idx="0"/>
          </p:cNvCxnSpPr>
          <p:nvPr/>
        </p:nvCxnSpPr>
        <p:spPr>
          <a:xfrm rot="5400000">
            <a:off x="2750339" y="714364"/>
            <a:ext cx="571504" cy="2571752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>
            <a:stCxn id="23" idx="2"/>
            <a:endCxn id="13" idx="0"/>
          </p:cNvCxnSpPr>
          <p:nvPr/>
        </p:nvCxnSpPr>
        <p:spPr>
          <a:xfrm rot="5400000">
            <a:off x="3679017" y="1643042"/>
            <a:ext cx="571504" cy="714396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3" idx="2"/>
            <a:endCxn id="14" idx="0"/>
          </p:cNvCxnSpPr>
          <p:nvPr/>
        </p:nvCxnSpPr>
        <p:spPr>
          <a:xfrm rot="16200000" flipH="1">
            <a:off x="4536289" y="1500166"/>
            <a:ext cx="571504" cy="100014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stCxn id="23" idx="2"/>
            <a:endCxn id="15" idx="0"/>
          </p:cNvCxnSpPr>
          <p:nvPr/>
        </p:nvCxnSpPr>
        <p:spPr>
          <a:xfrm rot="16200000" flipH="1">
            <a:off x="5464967" y="571488"/>
            <a:ext cx="571504" cy="2857504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17" idx="1"/>
            <a:endCxn id="18" idx="3"/>
          </p:cNvCxnSpPr>
          <p:nvPr/>
        </p:nvCxnSpPr>
        <p:spPr>
          <a:xfrm rot="10800000">
            <a:off x="4214842" y="3357562"/>
            <a:ext cx="500034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rot="16200000" flipH="1">
            <a:off x="3714744" y="3643314"/>
            <a:ext cx="1785950" cy="357190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rot="5400000">
            <a:off x="4750595" y="2964653"/>
            <a:ext cx="1928826" cy="1714512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rot="5400000">
            <a:off x="4143375" y="3571877"/>
            <a:ext cx="1857385" cy="428627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8" idx="1"/>
          </p:cNvCxnSpPr>
          <p:nvPr/>
        </p:nvCxnSpPr>
        <p:spPr>
          <a:xfrm rot="10800000" flipH="1" flipV="1">
            <a:off x="2786050" y="2821776"/>
            <a:ext cx="2000264" cy="1964545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3" name="矩形 32"/>
          <p:cNvSpPr/>
          <p:nvPr/>
        </p:nvSpPr>
        <p:spPr>
          <a:xfrm>
            <a:off x="2143108" y="4925809"/>
            <a:ext cx="557216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0"/>
              </a:spcBef>
              <a:defRPr/>
            </a:pP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数据与应用分布不足，一次业务处理中，应用需要跨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IDC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访问很多次集中的数据库，对时延有极高要求。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noProof="0" dirty="0" smtClean="0">
                <a:latin typeface="微软雅黑" pitchFamily="34" charset="-122"/>
                <a:ea typeface="微软雅黑" pitchFamily="34" charset="-122"/>
                <a:cs typeface="+mj-cs"/>
              </a:rPr>
              <a:t>低成本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多数据中心方向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1249392" y="2071678"/>
            <a:ext cx="1357354" cy="5715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访问渠道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5" name="圆角矩形 34"/>
          <p:cNvSpPr/>
          <p:nvPr/>
        </p:nvSpPr>
        <p:spPr>
          <a:xfrm>
            <a:off x="1266772" y="3000372"/>
            <a:ext cx="1357354" cy="5715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业务处理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1249392" y="4143380"/>
            <a:ext cx="1357354" cy="5715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资金处理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2" name="直接箭头连接符 41"/>
          <p:cNvCxnSpPr/>
          <p:nvPr/>
        </p:nvCxnSpPr>
        <p:spPr>
          <a:xfrm>
            <a:off x="571472" y="3327914"/>
            <a:ext cx="1249456" cy="601152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3" name="TextBox 42"/>
          <p:cNvSpPr txBox="1"/>
          <p:nvPr/>
        </p:nvSpPr>
        <p:spPr>
          <a:xfrm>
            <a:off x="181245" y="2820083"/>
            <a:ext cx="461665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松散耦合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6" name="直接箭头连接符 45"/>
          <p:cNvCxnSpPr>
            <a:stCxn id="35" idx="2"/>
            <a:endCxn id="36" idx="0"/>
          </p:cNvCxnSpPr>
          <p:nvPr/>
        </p:nvCxnSpPr>
        <p:spPr>
          <a:xfrm rot="5400000">
            <a:off x="1651007" y="3848938"/>
            <a:ext cx="571504" cy="1738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34" idx="2"/>
            <a:endCxn id="35" idx="0"/>
          </p:cNvCxnSpPr>
          <p:nvPr/>
        </p:nvCxnSpPr>
        <p:spPr>
          <a:xfrm rot="16200000" flipH="1">
            <a:off x="1758164" y="2813087"/>
            <a:ext cx="357190" cy="17380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直接箭头连接符 51"/>
          <p:cNvCxnSpPr/>
          <p:nvPr/>
        </p:nvCxnSpPr>
        <p:spPr>
          <a:xfrm flipV="1">
            <a:off x="571472" y="2786058"/>
            <a:ext cx="1249456" cy="541856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6" name="圆角矩形 55"/>
          <p:cNvSpPr/>
          <p:nvPr/>
        </p:nvSpPr>
        <p:spPr>
          <a:xfrm>
            <a:off x="1249424" y="5214950"/>
            <a:ext cx="1357354" cy="571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圆角矩形 56"/>
          <p:cNvSpPr/>
          <p:nvPr/>
        </p:nvSpPr>
        <p:spPr>
          <a:xfrm>
            <a:off x="1249424" y="1000108"/>
            <a:ext cx="1357354" cy="571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8" name="直接箭头连接符 57"/>
          <p:cNvCxnSpPr>
            <a:stCxn id="57" idx="2"/>
            <a:endCxn id="34" idx="0"/>
          </p:cNvCxnSpPr>
          <p:nvPr/>
        </p:nvCxnSpPr>
        <p:spPr>
          <a:xfrm rot="5400000">
            <a:off x="1678052" y="1821629"/>
            <a:ext cx="500066" cy="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1" name="直接箭头连接符 60"/>
          <p:cNvCxnSpPr>
            <a:stCxn id="36" idx="2"/>
            <a:endCxn id="56" idx="0"/>
          </p:cNvCxnSpPr>
          <p:nvPr/>
        </p:nvCxnSpPr>
        <p:spPr>
          <a:xfrm rot="16200000" flipH="1">
            <a:off x="1678052" y="4964901"/>
            <a:ext cx="500066" cy="3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65" name="直接箭头连接符 64"/>
          <p:cNvCxnSpPr/>
          <p:nvPr/>
        </p:nvCxnSpPr>
        <p:spPr>
          <a:xfrm>
            <a:off x="571472" y="3327914"/>
            <a:ext cx="1320894" cy="1601284"/>
          </a:xfrm>
          <a:prstGeom prst="straightConnector1">
            <a:avLst/>
          </a:prstGeom>
          <a:ln w="28575">
            <a:headEnd type="none" w="med" len="med"/>
            <a:tailEnd type="none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8" name="矩形 67"/>
          <p:cNvSpPr/>
          <p:nvPr/>
        </p:nvSpPr>
        <p:spPr>
          <a:xfrm>
            <a:off x="963672" y="1714488"/>
            <a:ext cx="2036692" cy="3214710"/>
          </a:xfrm>
          <a:prstGeom prst="rect">
            <a:avLst/>
          </a:prstGeom>
          <a:noFill/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eaVert" rtlCol="0" anchor="t"/>
          <a:lstStyle/>
          <a:p>
            <a:pPr algn="ctr"/>
            <a:endParaRPr lang="en-US" altLang="zh-CN" sz="1400" b="1" dirty="0" smtClean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1419172" y="3143248"/>
            <a:ext cx="1357354" cy="5715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业务处理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1571572" y="3286124"/>
            <a:ext cx="1357354" cy="571504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业务处理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矩形 70"/>
          <p:cNvSpPr/>
          <p:nvPr/>
        </p:nvSpPr>
        <p:spPr>
          <a:xfrm>
            <a:off x="4214810" y="2000240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IDC-A1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5715008" y="2000240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IDC-Ai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矩形 72"/>
          <p:cNvSpPr/>
          <p:nvPr/>
        </p:nvSpPr>
        <p:spPr>
          <a:xfrm>
            <a:off x="3786182" y="3214686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IDC-B1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矩形 73"/>
          <p:cNvSpPr/>
          <p:nvPr/>
        </p:nvSpPr>
        <p:spPr>
          <a:xfrm>
            <a:off x="6286512" y="3214686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</a:t>
            </a:r>
            <a:r>
              <a:rPr lang="en-US" altLang="zh-CN" sz="1600" dirty="0" err="1" smtClean="0">
                <a:latin typeface="微软雅黑" pitchFamily="34" charset="-122"/>
                <a:ea typeface="微软雅黑" pitchFamily="34" charset="-122"/>
              </a:rPr>
              <a:t>Bj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矩形 74"/>
          <p:cNvSpPr/>
          <p:nvPr/>
        </p:nvSpPr>
        <p:spPr>
          <a:xfrm>
            <a:off x="4286248" y="4357694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IDC-C1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5857884" y="4357694"/>
            <a:ext cx="1214446" cy="571504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IDC-Ck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77" name="直接箭头连接符 76"/>
          <p:cNvCxnSpPr>
            <a:stCxn id="71" idx="2"/>
            <a:endCxn id="73" idx="0"/>
          </p:cNvCxnSpPr>
          <p:nvPr/>
        </p:nvCxnSpPr>
        <p:spPr>
          <a:xfrm rot="5400000">
            <a:off x="4286248" y="2678901"/>
            <a:ext cx="642942" cy="42862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>
            <a:stCxn id="71" idx="2"/>
            <a:endCxn id="74" idx="0"/>
          </p:cNvCxnSpPr>
          <p:nvPr/>
        </p:nvCxnSpPr>
        <p:spPr>
          <a:xfrm rot="16200000" flipH="1">
            <a:off x="5536413" y="1857364"/>
            <a:ext cx="642942" cy="20717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3" name="直接箭头连接符 82"/>
          <p:cNvCxnSpPr>
            <a:stCxn id="72" idx="2"/>
            <a:endCxn id="73" idx="0"/>
          </p:cNvCxnSpPr>
          <p:nvPr/>
        </p:nvCxnSpPr>
        <p:spPr>
          <a:xfrm rot="5400000">
            <a:off x="5036347" y="1928802"/>
            <a:ext cx="642942" cy="19288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72" idx="2"/>
            <a:endCxn id="74" idx="0"/>
          </p:cNvCxnSpPr>
          <p:nvPr/>
        </p:nvCxnSpPr>
        <p:spPr>
          <a:xfrm rot="16200000" flipH="1">
            <a:off x="6286512" y="2607463"/>
            <a:ext cx="642942" cy="5715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8" name="直接箭头连接符 87"/>
          <p:cNvCxnSpPr>
            <a:stCxn id="73" idx="2"/>
            <a:endCxn id="75" idx="0"/>
          </p:cNvCxnSpPr>
          <p:nvPr/>
        </p:nvCxnSpPr>
        <p:spPr>
          <a:xfrm rot="16200000" flipH="1">
            <a:off x="4357686" y="3821909"/>
            <a:ext cx="571504" cy="50006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1" name="直接箭头连接符 90"/>
          <p:cNvCxnSpPr>
            <a:stCxn id="73" idx="2"/>
            <a:endCxn id="76" idx="0"/>
          </p:cNvCxnSpPr>
          <p:nvPr/>
        </p:nvCxnSpPr>
        <p:spPr>
          <a:xfrm rot="16200000" flipH="1">
            <a:off x="5143504" y="3036091"/>
            <a:ext cx="571504" cy="20717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箭头连接符 93"/>
          <p:cNvCxnSpPr>
            <a:stCxn id="74" idx="2"/>
            <a:endCxn id="75" idx="0"/>
          </p:cNvCxnSpPr>
          <p:nvPr/>
        </p:nvCxnSpPr>
        <p:spPr>
          <a:xfrm rot="5400000">
            <a:off x="5607851" y="3071810"/>
            <a:ext cx="571504" cy="200026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7" name="圆角矩形 96"/>
          <p:cNvSpPr/>
          <p:nvPr/>
        </p:nvSpPr>
        <p:spPr>
          <a:xfrm>
            <a:off x="5000628" y="5286388"/>
            <a:ext cx="1357354" cy="571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98" name="直接箭头连接符 97"/>
          <p:cNvCxnSpPr>
            <a:stCxn id="75" idx="2"/>
            <a:endCxn id="97" idx="0"/>
          </p:cNvCxnSpPr>
          <p:nvPr/>
        </p:nvCxnSpPr>
        <p:spPr>
          <a:xfrm rot="16200000" flipH="1">
            <a:off x="5107793" y="4714876"/>
            <a:ext cx="357190" cy="78583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>
            <a:stCxn id="76" idx="2"/>
            <a:endCxn id="97" idx="0"/>
          </p:cNvCxnSpPr>
          <p:nvPr/>
        </p:nvCxnSpPr>
        <p:spPr>
          <a:xfrm rot="5400000">
            <a:off x="5893611" y="4714892"/>
            <a:ext cx="357190" cy="78580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4" name="圆角矩形 103"/>
          <p:cNvSpPr/>
          <p:nvPr/>
        </p:nvSpPr>
        <p:spPr>
          <a:xfrm>
            <a:off x="5000628" y="1142984"/>
            <a:ext cx="1357354" cy="571504"/>
          </a:xfrm>
          <a:prstGeom prst="round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05" name="直接箭头连接符 104"/>
          <p:cNvCxnSpPr>
            <a:stCxn id="104" idx="2"/>
            <a:endCxn id="71" idx="0"/>
          </p:cNvCxnSpPr>
          <p:nvPr/>
        </p:nvCxnSpPr>
        <p:spPr>
          <a:xfrm rot="5400000">
            <a:off x="5107793" y="1428728"/>
            <a:ext cx="285752" cy="857272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8" name="直接箭头连接符 107"/>
          <p:cNvCxnSpPr>
            <a:stCxn id="104" idx="2"/>
            <a:endCxn id="72" idx="0"/>
          </p:cNvCxnSpPr>
          <p:nvPr/>
        </p:nvCxnSpPr>
        <p:spPr>
          <a:xfrm rot="16200000" flipH="1">
            <a:off x="5857892" y="1535901"/>
            <a:ext cx="285752" cy="642926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直接连接符 115"/>
          <p:cNvCxnSpPr>
            <a:stCxn id="71" idx="3"/>
            <a:endCxn id="72" idx="1"/>
          </p:cNvCxnSpPr>
          <p:nvPr/>
        </p:nvCxnSpPr>
        <p:spPr>
          <a:xfrm>
            <a:off x="5429256" y="2285992"/>
            <a:ext cx="285752" cy="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5286380" y="3500438"/>
            <a:ext cx="785818" cy="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8" name="直接连接符 117"/>
          <p:cNvCxnSpPr>
            <a:stCxn id="75" idx="3"/>
            <a:endCxn id="76" idx="1"/>
          </p:cNvCxnSpPr>
          <p:nvPr/>
        </p:nvCxnSpPr>
        <p:spPr>
          <a:xfrm>
            <a:off x="5500694" y="4643446"/>
            <a:ext cx="357190" cy="0"/>
          </a:xfrm>
          <a:prstGeom prst="line">
            <a:avLst/>
          </a:prstGeom>
          <a:ln>
            <a:prstDash val="sys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119" name="直接连接符 118"/>
          <p:cNvCxnSpPr/>
          <p:nvPr/>
        </p:nvCxnSpPr>
        <p:spPr>
          <a:xfrm rot="5400000">
            <a:off x="1250133" y="3393281"/>
            <a:ext cx="4500594" cy="0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左右箭头 121"/>
          <p:cNvSpPr/>
          <p:nvPr/>
        </p:nvSpPr>
        <p:spPr>
          <a:xfrm>
            <a:off x="3071802" y="2143116"/>
            <a:ext cx="857256" cy="357190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3" name="左右箭头 122"/>
          <p:cNvSpPr/>
          <p:nvPr/>
        </p:nvSpPr>
        <p:spPr>
          <a:xfrm>
            <a:off x="3071802" y="3286124"/>
            <a:ext cx="857256" cy="357190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4" name="左右箭头 123"/>
          <p:cNvSpPr/>
          <p:nvPr/>
        </p:nvSpPr>
        <p:spPr>
          <a:xfrm>
            <a:off x="3071802" y="4429132"/>
            <a:ext cx="857256" cy="357190"/>
          </a:xfrm>
          <a:prstGeom prst="leftRightArrow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0" name="TextBox 129"/>
          <p:cNvSpPr txBox="1"/>
          <p:nvPr/>
        </p:nvSpPr>
        <p:spPr>
          <a:xfrm>
            <a:off x="7016317" y="2643182"/>
            <a:ext cx="198483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跨层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IDC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间松耦合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2" name="TextBox 131"/>
          <p:cNvSpPr txBox="1"/>
          <p:nvPr/>
        </p:nvSpPr>
        <p:spPr>
          <a:xfrm>
            <a:off x="7000892" y="3571876"/>
            <a:ext cx="1984839" cy="369332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pPr algn="ctr"/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同层</a:t>
            </a:r>
            <a:r>
              <a:rPr lang="en-US" altLang="zh-CN" b="1" dirty="0" smtClean="0">
                <a:latin typeface="微软雅黑" pitchFamily="34" charset="-122"/>
                <a:ea typeface="微软雅黑" pitchFamily="34" charset="-122"/>
              </a:rPr>
              <a:t>IDC</a:t>
            </a:r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间无耦合</a:t>
            </a:r>
            <a:endParaRPr lang="en-US" altLang="zh-CN" b="1" dirty="0" smtClean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架构原则汇总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71472" y="857232"/>
          <a:ext cx="8072495" cy="5852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3206"/>
                <a:gridCol w="1857388"/>
                <a:gridCol w="1785950"/>
                <a:gridCol w="1785951"/>
              </a:tblGrid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技术架构原则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高可用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可伸缩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成本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无单点，</a:t>
                      </a:r>
                      <a:r>
                        <a:rPr lang="en-US" altLang="zh-CN" dirty="0" smtClean="0">
                          <a:latin typeface="微软雅黑" pitchFamily="34" charset="-122"/>
                          <a:ea typeface="微软雅黑" pitchFamily="34" charset="-122"/>
                        </a:rPr>
                        <a:t>N+1</a:t>
                      </a: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设计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b="1" dirty="0">
                        <a:solidFill>
                          <a:srgbClr val="FF0000"/>
                        </a:solidFill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可监控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无状态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短事务与柔性事务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并发控制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异步处理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可复制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可缓存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可回滚、禁用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可测试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应用与数据独立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可水平拆分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计算可并行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分级与降级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  <a:tr h="343795">
                <a:tc>
                  <a:txBody>
                    <a:bodyPr/>
                    <a:lstStyle/>
                    <a:p>
                      <a:r>
                        <a:rPr lang="zh-CN" altLang="en-US" dirty="0" smtClean="0">
                          <a:latin typeface="微软雅黑" pitchFamily="34" charset="-122"/>
                          <a:ea typeface="微软雅黑" pitchFamily="34" charset="-122"/>
                        </a:rPr>
                        <a:t>支持多数据中心部署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b="1" dirty="0" smtClean="0">
                          <a:solidFill>
                            <a:srgbClr val="FF0000"/>
                          </a:solidFill>
                          <a:latin typeface="微软雅黑" pitchFamily="34" charset="-122"/>
                          <a:ea typeface="微软雅黑" pitchFamily="34" charset="-122"/>
                        </a:rPr>
                        <a:t>√</a:t>
                      </a:r>
                      <a:endParaRPr lang="zh-CN" altLang="en-US" dirty="0">
                        <a:latin typeface="微软雅黑" pitchFamily="34" charset="-122"/>
                        <a:ea typeface="微软雅黑" pitchFamily="34" charset="-122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642910" y="1142984"/>
            <a:ext cx="928694" cy="5357850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工具产品线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43042" y="1142984"/>
            <a:ext cx="5500726" cy="1428760"/>
          </a:xfrm>
          <a:prstGeom prst="rect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展现与前端产品线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43042" y="2643182"/>
            <a:ext cx="5500726" cy="1500198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分布服务产品线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643042" y="4214818"/>
            <a:ext cx="1785950" cy="1500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数据产品线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357818" y="4214818"/>
            <a:ext cx="1785950" cy="1500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调度产品线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500430" y="4214818"/>
            <a:ext cx="1785950" cy="150019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通讯产品线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1643042" y="5786454"/>
            <a:ext cx="5500726" cy="71438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基础设施产品线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7215206" y="1142984"/>
            <a:ext cx="1428760" cy="5357850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sz="2400" dirty="0" smtClean="0">
                <a:latin typeface="微软雅黑" pitchFamily="34" charset="-122"/>
                <a:ea typeface="微软雅黑" pitchFamily="34" charset="-122"/>
              </a:rPr>
              <a:t>管控产品线</a:t>
            </a:r>
            <a:endParaRPr lang="zh-CN" altLang="en-US" sz="24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基础技术产品线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29" name="直接连接符 28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技术平台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2910" y="857232"/>
            <a:ext cx="7967663" cy="5859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架构全局观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3857620" y="1000108"/>
            <a:ext cx="1285884" cy="50006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业务流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6429388" y="928670"/>
            <a:ext cx="1428760" cy="357190"/>
          </a:xfrm>
          <a:prstGeom prst="roundRect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查询</a:t>
            </a:r>
          </a:p>
        </p:txBody>
      </p:sp>
      <p:sp>
        <p:nvSpPr>
          <p:cNvPr id="13" name="圆角矩形 12"/>
          <p:cNvSpPr/>
          <p:nvPr/>
        </p:nvSpPr>
        <p:spPr>
          <a:xfrm>
            <a:off x="3857620" y="1571612"/>
            <a:ext cx="1285884" cy="500066"/>
          </a:xfrm>
          <a:prstGeom prst="roundRect">
            <a:avLst/>
          </a:prstGeom>
          <a:ln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资金流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圆角矩形 13"/>
          <p:cNvSpPr/>
          <p:nvPr/>
        </p:nvSpPr>
        <p:spPr>
          <a:xfrm>
            <a:off x="1428728" y="1214422"/>
            <a:ext cx="1500198" cy="642942"/>
          </a:xfrm>
          <a:prstGeom prst="roundRect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签约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解约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6429388" y="1357298"/>
            <a:ext cx="1428760" cy="357190"/>
          </a:xfrm>
          <a:prstGeom prst="roundRect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对账</a:t>
            </a:r>
          </a:p>
        </p:txBody>
      </p:sp>
      <p:sp>
        <p:nvSpPr>
          <p:cNvPr id="16" name="燕尾形箭头 15"/>
          <p:cNvSpPr/>
          <p:nvPr/>
        </p:nvSpPr>
        <p:spPr>
          <a:xfrm>
            <a:off x="3071802" y="1357298"/>
            <a:ext cx="642942" cy="35719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燕尾形箭头 16"/>
          <p:cNvSpPr/>
          <p:nvPr/>
        </p:nvSpPr>
        <p:spPr>
          <a:xfrm>
            <a:off x="5286380" y="1357298"/>
            <a:ext cx="642942" cy="357190"/>
          </a:xfrm>
          <a:prstGeom prst="notched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857224" y="2214554"/>
            <a:ext cx="7643866" cy="0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2" name="圆角矩形 31"/>
          <p:cNvSpPr/>
          <p:nvPr/>
        </p:nvSpPr>
        <p:spPr>
          <a:xfrm>
            <a:off x="6429388" y="1785926"/>
            <a:ext cx="1428760" cy="357190"/>
          </a:xfrm>
          <a:prstGeom prst="roundRect">
            <a:avLst/>
          </a:prstGeom>
          <a:ln w="38100">
            <a:prstDash val="dash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差错处理</a:t>
            </a:r>
          </a:p>
        </p:txBody>
      </p:sp>
      <p:cxnSp>
        <p:nvCxnSpPr>
          <p:cNvPr id="39" name="直接连接符 38"/>
          <p:cNvCxnSpPr/>
          <p:nvPr/>
        </p:nvCxnSpPr>
        <p:spPr>
          <a:xfrm>
            <a:off x="857224" y="3571876"/>
            <a:ext cx="7643866" cy="0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0" name="圆角矩形 39"/>
          <p:cNvSpPr/>
          <p:nvPr/>
        </p:nvSpPr>
        <p:spPr>
          <a:xfrm>
            <a:off x="857224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无单点</a:t>
            </a:r>
            <a:r>
              <a:rPr lang="en-US" altLang="zh-CN" sz="1600" dirty="0" smtClean="0">
                <a:latin typeface="微软雅黑" pitchFamily="34" charset="-122"/>
                <a:ea typeface="微软雅黑" pitchFamily="34" charset="-122"/>
              </a:rPr>
              <a:t>N+1</a:t>
            </a: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设计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2" name="圆角矩形 41"/>
          <p:cNvSpPr/>
          <p:nvPr/>
        </p:nvSpPr>
        <p:spPr>
          <a:xfrm>
            <a:off x="1372598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可监控</a:t>
            </a:r>
          </a:p>
        </p:txBody>
      </p:sp>
      <p:sp>
        <p:nvSpPr>
          <p:cNvPr id="43" name="圆角矩形 42"/>
          <p:cNvSpPr/>
          <p:nvPr/>
        </p:nvSpPr>
        <p:spPr>
          <a:xfrm>
            <a:off x="2403346" y="3643314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无状态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圆角矩形 43"/>
          <p:cNvSpPr/>
          <p:nvPr/>
        </p:nvSpPr>
        <p:spPr>
          <a:xfrm>
            <a:off x="2918720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并发控制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434094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>
              <a:defRPr/>
            </a:pPr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异步处理</a:t>
            </a:r>
          </a:p>
        </p:txBody>
      </p:sp>
      <p:sp>
        <p:nvSpPr>
          <p:cNvPr id="46" name="圆角矩形 45"/>
          <p:cNvSpPr/>
          <p:nvPr/>
        </p:nvSpPr>
        <p:spPr>
          <a:xfrm>
            <a:off x="3949468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可复制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7" name="圆角矩形 46"/>
          <p:cNvSpPr/>
          <p:nvPr/>
        </p:nvSpPr>
        <p:spPr>
          <a:xfrm>
            <a:off x="4464842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可缓存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4980216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可回滚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5495590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可禁用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6010964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应用与数据独立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6526338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可水平拆分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7041712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计算可并行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7557086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分级与降级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8072462" y="3655456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支持多数据中心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64" name="直接连接符 63"/>
          <p:cNvCxnSpPr/>
          <p:nvPr/>
        </p:nvCxnSpPr>
        <p:spPr>
          <a:xfrm>
            <a:off x="857224" y="5429264"/>
            <a:ext cx="7643866" cy="0"/>
          </a:xfrm>
          <a:prstGeom prst="line">
            <a:avLst/>
          </a:prstGeom>
          <a:ln w="76200">
            <a:prstDash val="sysDot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65" name="圆角矩形 64"/>
          <p:cNvSpPr/>
          <p:nvPr/>
        </p:nvSpPr>
        <p:spPr>
          <a:xfrm>
            <a:off x="857224" y="5572140"/>
            <a:ext cx="785818" cy="642942"/>
          </a:xfrm>
          <a:prstGeom prst="roundRect">
            <a:avLst/>
          </a:prstGeom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数据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圆角矩形 65"/>
          <p:cNvSpPr/>
          <p:nvPr/>
        </p:nvSpPr>
        <p:spPr>
          <a:xfrm>
            <a:off x="1732339" y="5572140"/>
            <a:ext cx="785818" cy="642942"/>
          </a:xfrm>
          <a:prstGeom prst="roundRect">
            <a:avLst/>
          </a:prstGeom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通信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圆角矩形 66"/>
          <p:cNvSpPr/>
          <p:nvPr/>
        </p:nvSpPr>
        <p:spPr>
          <a:xfrm>
            <a:off x="2607454" y="5572140"/>
            <a:ext cx="785818" cy="642942"/>
          </a:xfrm>
          <a:prstGeom prst="roundRect">
            <a:avLst/>
          </a:prstGeom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调度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平台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3482569" y="5572140"/>
            <a:ext cx="785818" cy="642942"/>
          </a:xfrm>
          <a:prstGeom prst="roundRect">
            <a:avLst/>
          </a:prstGeom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服务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容器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4357684" y="5572140"/>
            <a:ext cx="785818" cy="642942"/>
          </a:xfrm>
          <a:prstGeom prst="roundRect">
            <a:avLst/>
          </a:prstGeom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展现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框架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圆角矩形 69"/>
          <p:cNvSpPr/>
          <p:nvPr/>
        </p:nvSpPr>
        <p:spPr>
          <a:xfrm>
            <a:off x="5232800" y="5572140"/>
            <a:ext cx="785818" cy="642942"/>
          </a:xfrm>
          <a:prstGeom prst="roundRect">
            <a:avLst/>
          </a:prstGeom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运维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监控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1" name="圆角矩形 70"/>
          <p:cNvSpPr/>
          <p:nvPr/>
        </p:nvSpPr>
        <p:spPr>
          <a:xfrm>
            <a:off x="6983032" y="5572140"/>
            <a:ext cx="714380" cy="642942"/>
          </a:xfrm>
          <a:prstGeom prst="roundRect">
            <a:avLst/>
          </a:prstGeom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安全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7786710" y="5572140"/>
            <a:ext cx="714380" cy="642942"/>
          </a:xfrm>
          <a:prstGeom prst="roundRect">
            <a:avLst/>
          </a:prstGeom>
          <a:ln w="38100"/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灾备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6104672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风控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1513155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通知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5" name="圆角矩形 74"/>
          <p:cNvSpPr/>
          <p:nvPr/>
        </p:nvSpPr>
        <p:spPr>
          <a:xfrm>
            <a:off x="857224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营销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6" name="圆角矩形 75"/>
          <p:cNvSpPr/>
          <p:nvPr/>
        </p:nvSpPr>
        <p:spPr>
          <a:xfrm>
            <a:off x="7416534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数据分析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7" name="圆角矩形 76"/>
          <p:cNvSpPr/>
          <p:nvPr/>
        </p:nvSpPr>
        <p:spPr>
          <a:xfrm>
            <a:off x="2169086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收费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8" name="圆角矩形 77"/>
          <p:cNvSpPr/>
          <p:nvPr/>
        </p:nvSpPr>
        <p:spPr>
          <a:xfrm>
            <a:off x="3480948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产品账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9" name="圆角矩形 78"/>
          <p:cNvSpPr/>
          <p:nvPr/>
        </p:nvSpPr>
        <p:spPr>
          <a:xfrm>
            <a:off x="4136879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额度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0" name="圆角矩形 79"/>
          <p:cNvSpPr/>
          <p:nvPr/>
        </p:nvSpPr>
        <p:spPr>
          <a:xfrm>
            <a:off x="5448741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权限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1" name="圆角矩形 80"/>
          <p:cNvSpPr/>
          <p:nvPr/>
        </p:nvSpPr>
        <p:spPr>
          <a:xfrm>
            <a:off x="6760603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服务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2" name="圆角矩形 81"/>
          <p:cNvSpPr/>
          <p:nvPr/>
        </p:nvSpPr>
        <p:spPr>
          <a:xfrm>
            <a:off x="2825017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消费记录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3" name="圆角矩形 82"/>
          <p:cNvSpPr/>
          <p:nvPr/>
        </p:nvSpPr>
        <p:spPr>
          <a:xfrm>
            <a:off x="4792810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个性化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4" name="圆角矩形 83"/>
          <p:cNvSpPr/>
          <p:nvPr/>
        </p:nvSpPr>
        <p:spPr>
          <a:xfrm>
            <a:off x="8072462" y="2357430"/>
            <a:ext cx="428628" cy="1071570"/>
          </a:xfrm>
          <a:prstGeom prst="round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vert="eaVert"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资损控制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5" name="圆角矩形 84"/>
          <p:cNvSpPr/>
          <p:nvPr/>
        </p:nvSpPr>
        <p:spPr>
          <a:xfrm>
            <a:off x="6107916" y="5572140"/>
            <a:ext cx="785818" cy="642942"/>
          </a:xfrm>
          <a:prstGeom prst="roundRect">
            <a:avLst/>
          </a:prstGeom>
          <a:ln w="38100"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开发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测试</a:t>
            </a:r>
            <a:endParaRPr lang="en-US" altLang="zh-CN" sz="1600" dirty="0" smtClean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6" name="圆角矩形 85"/>
          <p:cNvSpPr/>
          <p:nvPr/>
        </p:nvSpPr>
        <p:spPr>
          <a:xfrm>
            <a:off x="1887972" y="3643314"/>
            <a:ext cx="428628" cy="1630932"/>
          </a:xfrm>
          <a:prstGeom prst="roundRect">
            <a:avLst/>
          </a:prstGeom>
          <a:ln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zh-CN" altLang="en-US" sz="1600" dirty="0" smtClean="0">
                <a:latin typeface="微软雅黑" pitchFamily="34" charset="-122"/>
                <a:ea typeface="微软雅黑" pitchFamily="34" charset="-122"/>
              </a:rPr>
              <a:t>可测试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矩形 48"/>
          <p:cNvSpPr/>
          <p:nvPr/>
        </p:nvSpPr>
        <p:spPr>
          <a:xfrm>
            <a:off x="0" y="1214422"/>
            <a:ext cx="2714612" cy="4714908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3900" b="1" dirty="0" smtClean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endParaRPr lang="zh-CN" altLang="en-US" sz="3600" dirty="0">
              <a:solidFill>
                <a:schemeClr val="bg1"/>
              </a:solidFill>
            </a:endParaRPr>
          </a:p>
        </p:txBody>
      </p:sp>
      <p:sp>
        <p:nvSpPr>
          <p:cNvPr id="51" name="标题 3"/>
          <p:cNvSpPr>
            <a:spLocks noGrp="1"/>
          </p:cNvSpPr>
          <p:nvPr>
            <p:ph type="ctrTitle"/>
          </p:nvPr>
        </p:nvSpPr>
        <p:spPr>
          <a:xfrm>
            <a:off x="2857488" y="1689216"/>
            <a:ext cx="4493538" cy="830997"/>
          </a:xfrm>
        </p:spPr>
        <p:txBody>
          <a:bodyPr wrap="none">
            <a:spAutoFit/>
          </a:bodyPr>
          <a:lstStyle/>
          <a:p>
            <a:pPr algn="l"/>
            <a:r>
              <a:rPr lang="zh-CN" altLang="en-US" sz="4800" b="1" dirty="0" smtClean="0">
                <a:latin typeface="微软雅黑" pitchFamily="34" charset="-122"/>
                <a:ea typeface="微软雅黑" pitchFamily="34" charset="-122"/>
                <a:cs typeface="+mn-cs"/>
              </a:rPr>
              <a:t>架构过程与资源</a:t>
            </a:r>
            <a:endParaRPr lang="zh-CN" altLang="en-US" sz="4800" b="1" dirty="0"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cxnSp>
        <p:nvCxnSpPr>
          <p:cNvPr id="57" name="直接连接符 56"/>
          <p:cNvCxnSpPr/>
          <p:nvPr/>
        </p:nvCxnSpPr>
        <p:spPr>
          <a:xfrm>
            <a:off x="2786050" y="2643182"/>
            <a:ext cx="6072230" cy="0"/>
          </a:xfrm>
          <a:prstGeom prst="lin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架构动态演进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643042" y="1000108"/>
            <a:ext cx="2000264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当前业务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643042" y="2071678"/>
            <a:ext cx="2000264" cy="57150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当前应用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上下箭头 9"/>
          <p:cNvSpPr/>
          <p:nvPr/>
        </p:nvSpPr>
        <p:spPr>
          <a:xfrm>
            <a:off x="2428860" y="1428736"/>
            <a:ext cx="428628" cy="785818"/>
          </a:xfrm>
          <a:prstGeom prst="up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571604" y="1571612"/>
            <a:ext cx="1143008" cy="5000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对齐</a:t>
            </a:r>
            <a:endParaRPr lang="zh-CN" altLang="en-US" sz="2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00034" y="3000372"/>
            <a:ext cx="8358246" cy="328614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000496" y="5715016"/>
            <a:ext cx="1428760" cy="500066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vert="horz" rtlCol="0" anchor="ctr"/>
          <a:lstStyle/>
          <a:p>
            <a:pPr algn="ctr"/>
            <a:r>
              <a:rPr lang="zh-CN" altLang="en-US" sz="2000" b="1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rPr>
              <a:t>企业架构</a:t>
            </a:r>
            <a:endParaRPr lang="zh-CN" altLang="en-US" sz="2000" b="1" dirty="0">
              <a:solidFill>
                <a:schemeClr val="tx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71604" y="4500570"/>
            <a:ext cx="2286016" cy="1000132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000" dirty="0" smtClean="0">
                <a:latin typeface="微软雅黑" pitchFamily="34" charset="-122"/>
                <a:ea typeface="微软雅黑" pitchFamily="34" charset="-122"/>
              </a:rPr>
              <a:t>基线企业架构</a:t>
            </a:r>
            <a:endParaRPr lang="zh-CN" altLang="en-US" sz="2000" dirty="0"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5" name="组合 39"/>
          <p:cNvGrpSpPr/>
          <p:nvPr/>
        </p:nvGrpSpPr>
        <p:grpSpPr>
          <a:xfrm>
            <a:off x="5929322" y="1000108"/>
            <a:ext cx="2071702" cy="1643074"/>
            <a:chOff x="5929322" y="1000108"/>
            <a:chExt cx="2071702" cy="1643074"/>
          </a:xfrm>
        </p:grpSpPr>
        <p:sp>
          <p:nvSpPr>
            <p:cNvPr id="16" name="矩形 15"/>
            <p:cNvSpPr/>
            <p:nvPr/>
          </p:nvSpPr>
          <p:spPr>
            <a:xfrm>
              <a:off x="5929322" y="1000108"/>
              <a:ext cx="2000264" cy="5715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目标业务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5929322" y="2071678"/>
              <a:ext cx="2000264" cy="571504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目标应用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8" name="上下箭头 17"/>
            <p:cNvSpPr/>
            <p:nvPr/>
          </p:nvSpPr>
          <p:spPr>
            <a:xfrm>
              <a:off x="6715140" y="1428736"/>
              <a:ext cx="428628" cy="785818"/>
            </a:xfrm>
            <a:prstGeom prst="upDown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圆角矩形 18"/>
            <p:cNvSpPr/>
            <p:nvPr/>
          </p:nvSpPr>
          <p:spPr>
            <a:xfrm>
              <a:off x="6858016" y="1571612"/>
              <a:ext cx="1143008" cy="500066"/>
            </a:xfrm>
            <a:prstGeom prst="roundRect">
              <a:avLst/>
            </a:prstGeom>
            <a:noFill/>
            <a:ln>
              <a:noFill/>
            </a:ln>
          </p:spPr>
          <p:style>
            <a:lnRef idx="1">
              <a:schemeClr val="accent6"/>
            </a:lnRef>
            <a:fillRef idx="2">
              <a:schemeClr val="accent6"/>
            </a:fillRef>
            <a:effectRef idx="1">
              <a:schemeClr val="accent6"/>
            </a:effectRef>
            <a:fontRef idx="minor">
              <a:schemeClr val="dk1"/>
            </a:fontRef>
          </p:style>
          <p:txBody>
            <a:bodyPr vert="horz" rtlCol="0" anchor="ctr"/>
            <a:lstStyle/>
            <a:p>
              <a:pPr algn="ctr"/>
              <a:r>
                <a:rPr lang="zh-CN" altLang="en-US" sz="2000" b="1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对齐</a:t>
              </a:r>
              <a:endParaRPr lang="zh-CN" altLang="en-US" sz="2000" b="1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cxnSp>
        <p:nvCxnSpPr>
          <p:cNvPr id="20" name="直接箭头连接符 19"/>
          <p:cNvCxnSpPr>
            <a:stCxn id="8" idx="3"/>
            <a:endCxn id="16" idx="1"/>
          </p:cNvCxnSpPr>
          <p:nvPr/>
        </p:nvCxnSpPr>
        <p:spPr>
          <a:xfrm>
            <a:off x="3643306" y="1285860"/>
            <a:ext cx="228601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3643306" y="2357430"/>
            <a:ext cx="2286016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/>
          <p:nvPr/>
        </p:nvCxnSpPr>
        <p:spPr>
          <a:xfrm>
            <a:off x="3857620" y="5000636"/>
            <a:ext cx="214314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23" name="圆角右箭头 22"/>
          <p:cNvSpPr/>
          <p:nvPr/>
        </p:nvSpPr>
        <p:spPr>
          <a:xfrm>
            <a:off x="714348" y="1714488"/>
            <a:ext cx="785818" cy="164307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4" name="组合 40"/>
          <p:cNvGrpSpPr/>
          <p:nvPr/>
        </p:nvGrpSpPr>
        <p:grpSpPr>
          <a:xfrm>
            <a:off x="6000760" y="1643050"/>
            <a:ext cx="2643206" cy="3857652"/>
            <a:chOff x="6000760" y="1643050"/>
            <a:chExt cx="2643206" cy="3857652"/>
          </a:xfrm>
        </p:grpSpPr>
        <p:sp>
          <p:nvSpPr>
            <p:cNvPr id="25" name="矩形 24"/>
            <p:cNvSpPr/>
            <p:nvPr/>
          </p:nvSpPr>
          <p:spPr>
            <a:xfrm>
              <a:off x="6000760" y="4500570"/>
              <a:ext cx="2286016" cy="1000132"/>
            </a:xfrm>
            <a:prstGeom prst="rect">
              <a:avLst/>
            </a:prstGeom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目标企业架构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6" name="圆角右箭头 25"/>
            <p:cNvSpPr/>
            <p:nvPr/>
          </p:nvSpPr>
          <p:spPr>
            <a:xfrm flipH="1">
              <a:off x="7858148" y="1643050"/>
              <a:ext cx="785818" cy="1643074"/>
            </a:xfrm>
            <a:prstGeom prst="bentArrow">
              <a:avLst/>
            </a:prstGeom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7" name="组合 38"/>
          <p:cNvGrpSpPr/>
          <p:nvPr/>
        </p:nvGrpSpPr>
        <p:grpSpPr>
          <a:xfrm>
            <a:off x="1714480" y="2428868"/>
            <a:ext cx="6500859" cy="2000264"/>
            <a:chOff x="3038598" y="2428868"/>
            <a:chExt cx="3754017" cy="2000264"/>
          </a:xfrm>
        </p:grpSpPr>
        <p:sp>
          <p:nvSpPr>
            <p:cNvPr id="28" name="矩形 27"/>
            <p:cNvSpPr/>
            <p:nvPr/>
          </p:nvSpPr>
          <p:spPr>
            <a:xfrm>
              <a:off x="3038598" y="4000504"/>
              <a:ext cx="3754017" cy="428628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年度目标与路线图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3038598" y="3214686"/>
              <a:ext cx="819559" cy="5715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季度架构</a:t>
              </a:r>
              <a:endPara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升级项目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0" name="下箭头 29"/>
            <p:cNvSpPr/>
            <p:nvPr/>
          </p:nvSpPr>
          <p:spPr>
            <a:xfrm rot="10800000">
              <a:off x="4500562" y="2428868"/>
              <a:ext cx="500066" cy="642942"/>
            </a:xfrm>
            <a:prstGeom prst="downArrow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3126604" y="3357562"/>
              <a:ext cx="819559" cy="5715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季度架构</a:t>
              </a:r>
              <a:endPara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升级项目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3987415" y="3214686"/>
              <a:ext cx="819559" cy="5715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季度架构</a:t>
              </a:r>
              <a:endPara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升级项目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4075421" y="3357562"/>
              <a:ext cx="819559" cy="5715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季度架构</a:t>
              </a:r>
              <a:endPara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升级项目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936232" y="3214686"/>
              <a:ext cx="819559" cy="5715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季度架构</a:t>
              </a:r>
              <a:endPara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升级项目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5024238" y="3357562"/>
              <a:ext cx="819559" cy="5715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季度架构</a:t>
              </a:r>
              <a:endPara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升级项目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5885050" y="3214686"/>
              <a:ext cx="819559" cy="5715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季度架构</a:t>
              </a:r>
              <a:endPara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升级项目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5973055" y="3357562"/>
              <a:ext cx="819559" cy="571504"/>
            </a:xfrm>
            <a:prstGeom prst="rect">
              <a:avLst/>
            </a:prstGeom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季度架构</a:t>
              </a:r>
              <a:endParaRPr lang="en-US" altLang="zh-CN" sz="2000" dirty="0" smtClean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  <a:p>
              <a:pPr algn="ctr"/>
              <a:r>
                <a:rPr lang="zh-CN" altLang="en-US" sz="2000" dirty="0" smtClean="0">
                  <a:solidFill>
                    <a:schemeClr val="tx1"/>
                  </a:solidFill>
                  <a:latin typeface="微软雅黑" pitchFamily="34" charset="-122"/>
                  <a:ea typeface="微软雅黑" pitchFamily="34" charset="-122"/>
                </a:rPr>
                <a:t>升级项目</a:t>
              </a:r>
              <a:endParaRPr lang="zh-CN" altLang="en-US" sz="2000" dirty="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矩形 104"/>
          <p:cNvSpPr/>
          <p:nvPr/>
        </p:nvSpPr>
        <p:spPr>
          <a:xfrm>
            <a:off x="6715140" y="5072074"/>
            <a:ext cx="2214578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1" name="矩形 100"/>
          <p:cNvSpPr/>
          <p:nvPr/>
        </p:nvSpPr>
        <p:spPr>
          <a:xfrm>
            <a:off x="4071934" y="5072074"/>
            <a:ext cx="2286016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0" name="矩形 99"/>
          <p:cNvSpPr/>
          <p:nvPr/>
        </p:nvSpPr>
        <p:spPr>
          <a:xfrm>
            <a:off x="4071934" y="3714752"/>
            <a:ext cx="4857784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资金流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646299" y="1142984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虚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42910" y="2071678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</a:rPr>
              <a:t>实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503555" y="1142984"/>
            <a:ext cx="43577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资金在支付宝虚拟账户体系中的流转，体现为支付宝账户中的余额变动。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64"/>
          <p:cNvSpPr txBox="1"/>
          <p:nvPr/>
        </p:nvSpPr>
        <p:spPr>
          <a:xfrm>
            <a:off x="1503555" y="2071678"/>
            <a:ext cx="45720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资金在现实世界中的流转，体现为客户与支付宝银行账户中余额变动，或者现金的转移。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5072066" y="4000504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6215074" y="4000504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>
            <a:off x="7429520" y="4000504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>
            <a:off x="7429520" y="4429132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0" name="直接箭头连接符 69"/>
          <p:cNvCxnSpPr>
            <a:stCxn id="66" idx="3"/>
            <a:endCxn id="67" idx="1"/>
          </p:cNvCxnSpPr>
          <p:nvPr/>
        </p:nvCxnSpPr>
        <p:spPr>
          <a:xfrm>
            <a:off x="5857884" y="414338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stCxn id="67" idx="3"/>
            <a:endCxn id="68" idx="1"/>
          </p:cNvCxnSpPr>
          <p:nvPr/>
        </p:nvCxnSpPr>
        <p:spPr>
          <a:xfrm>
            <a:off x="7000892" y="4143380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83"/>
          <p:cNvCxnSpPr>
            <a:stCxn id="67" idx="2"/>
            <a:endCxn id="69" idx="1"/>
          </p:cNvCxnSpPr>
          <p:nvPr/>
        </p:nvCxnSpPr>
        <p:spPr>
          <a:xfrm rot="16200000" flipH="1">
            <a:off x="6875875" y="4018363"/>
            <a:ext cx="285752" cy="821537"/>
          </a:xfrm>
          <a:prstGeom prst="bentConnector2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3" name="矩形 72"/>
          <p:cNvSpPr/>
          <p:nvPr/>
        </p:nvSpPr>
        <p:spPr>
          <a:xfrm>
            <a:off x="4286248" y="5429264"/>
            <a:ext cx="785818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矩形 78"/>
          <p:cNvSpPr/>
          <p:nvPr/>
        </p:nvSpPr>
        <p:spPr>
          <a:xfrm>
            <a:off x="5429256" y="5429264"/>
            <a:ext cx="785818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矩形 79"/>
          <p:cNvSpPr/>
          <p:nvPr/>
        </p:nvSpPr>
        <p:spPr>
          <a:xfrm>
            <a:off x="6858016" y="5429264"/>
            <a:ext cx="785818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矩形 81"/>
          <p:cNvSpPr/>
          <p:nvPr/>
        </p:nvSpPr>
        <p:spPr>
          <a:xfrm>
            <a:off x="8072462" y="5429264"/>
            <a:ext cx="785818" cy="285752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3" name="直接箭头连接符 82"/>
          <p:cNvCxnSpPr>
            <a:stCxn id="73" idx="3"/>
            <a:endCxn id="79" idx="1"/>
          </p:cNvCxnSpPr>
          <p:nvPr/>
        </p:nvCxnSpPr>
        <p:spPr>
          <a:xfrm>
            <a:off x="5072066" y="5572140"/>
            <a:ext cx="35719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5" name="直接箭头连接符 84"/>
          <p:cNvCxnSpPr/>
          <p:nvPr/>
        </p:nvCxnSpPr>
        <p:spPr>
          <a:xfrm>
            <a:off x="7643834" y="5572140"/>
            <a:ext cx="42862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86" name="直接箭头连接符 85"/>
          <p:cNvCxnSpPr>
            <a:stCxn id="73" idx="0"/>
            <a:endCxn id="66" idx="2"/>
          </p:cNvCxnSpPr>
          <p:nvPr/>
        </p:nvCxnSpPr>
        <p:spPr>
          <a:xfrm rot="5400000" flipH="1" flipV="1">
            <a:off x="4500562" y="4464851"/>
            <a:ext cx="1143008" cy="785818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69" idx="2"/>
            <a:endCxn id="80" idx="0"/>
          </p:cNvCxnSpPr>
          <p:nvPr/>
        </p:nvCxnSpPr>
        <p:spPr>
          <a:xfrm rot="5400000">
            <a:off x="7179487" y="4786322"/>
            <a:ext cx="714380" cy="571504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>
            <a:off x="1574993" y="1857364"/>
            <a:ext cx="44291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>
            <a:off x="1574993" y="2857496"/>
            <a:ext cx="442915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7" name="TextBox 96"/>
          <p:cNvSpPr txBox="1"/>
          <p:nvPr/>
        </p:nvSpPr>
        <p:spPr>
          <a:xfrm>
            <a:off x="1574993" y="3000372"/>
            <a:ext cx="45720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虚实资金流之间存在联动关系。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4071934" y="371475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4071934" y="584575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银行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企业架构模型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14480" y="1131809"/>
            <a:ext cx="5572164" cy="47975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架构文档库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15913" y="1349375"/>
            <a:ext cx="8510587" cy="4157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系统治理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57158" y="928670"/>
            <a:ext cx="3486150" cy="2971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8794" y="2357430"/>
            <a:ext cx="3914782" cy="436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14678" y="1445811"/>
            <a:ext cx="5757871" cy="2769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j-cs"/>
              </a:rPr>
              <a:t>监控系统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29058" y="2522286"/>
            <a:ext cx="4872030" cy="399756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71472" y="928670"/>
            <a:ext cx="4356599" cy="309562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2459041"/>
            <a:ext cx="7772400" cy="1470025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r>
              <a:rPr lang="zh-CN" altLang="en-US" sz="7300" b="1" dirty="0" smtClean="0">
                <a:latin typeface="微软雅黑" pitchFamily="34" charset="-122"/>
                <a:ea typeface="微软雅黑" pitchFamily="34" charset="-122"/>
              </a:rPr>
              <a:t>谢谢 </a:t>
            </a:r>
            <a:r>
              <a:rPr lang="en-US" altLang="zh-CN" sz="7300" b="1" dirty="0" smtClean="0">
                <a:latin typeface="微软雅黑" pitchFamily="34" charset="-122"/>
                <a:ea typeface="微软雅黑" pitchFamily="34" charset="-122"/>
              </a:rPr>
              <a:t>!</a:t>
            </a:r>
            <a:endParaRPr lang="zh-CN" altLang="en-US" sz="3600" b="1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简单资金流举例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网银充值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071670" y="1928802"/>
            <a:ext cx="4857784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000364" y="2214554"/>
            <a:ext cx="1285884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71670" y="1928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71670" y="3786190"/>
            <a:ext cx="4857784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2928926" y="3929066"/>
            <a:ext cx="1214446" cy="8572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箭头连接符 14"/>
          <p:cNvCxnSpPr>
            <a:stCxn id="13" idx="3"/>
            <a:endCxn id="25" idx="1"/>
          </p:cNvCxnSpPr>
          <p:nvPr/>
        </p:nvCxnSpPr>
        <p:spPr>
          <a:xfrm>
            <a:off x="4143372" y="4357694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071670" y="45598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银行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5214942" y="3929066"/>
            <a:ext cx="1214446" cy="8572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银存账户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32" name="直接箭头连接符 31"/>
          <p:cNvCxnSpPr>
            <a:stCxn id="25" idx="0"/>
            <a:endCxn id="8" idx="2"/>
          </p:cNvCxnSpPr>
          <p:nvPr/>
        </p:nvCxnSpPr>
        <p:spPr>
          <a:xfrm rot="16200000" flipV="1">
            <a:off x="4089794" y="2196694"/>
            <a:ext cx="1285884" cy="2178859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4139983" y="2071678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充值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简单资金流举例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账户内转账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2071670" y="2857496"/>
            <a:ext cx="4857784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286116" y="3286124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A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5214942" y="3286124"/>
            <a:ext cx="785818" cy="28575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B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12" idx="3"/>
            <a:endCxn id="13" idx="1"/>
          </p:cNvCxnSpPr>
          <p:nvPr/>
        </p:nvCxnSpPr>
        <p:spPr>
          <a:xfrm>
            <a:off x="4071934" y="3429000"/>
            <a:ext cx="1143008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071670" y="2857496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000496" y="3000372"/>
            <a:ext cx="1207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转账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 txBox="1">
            <a:spLocks/>
          </p:cNvSpPr>
          <p:nvPr/>
        </p:nvSpPr>
        <p:spPr>
          <a:xfrm>
            <a:off x="571472" y="131762"/>
            <a:ext cx="8115328" cy="58259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 lnSpcReduction="10000"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简单资金流举例 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– 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提现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(</a:t>
            </a:r>
            <a:r>
              <a:rPr lang="zh-CN" altLang="en-US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同行，</a:t>
            </a:r>
            <a:r>
              <a:rPr lang="en-US" altLang="zh-CN" sz="3600" b="1" dirty="0" smtClean="0">
                <a:latin typeface="微软雅黑" pitchFamily="34" charset="-122"/>
                <a:ea typeface="微软雅黑" pitchFamily="34" charset="-122"/>
                <a:cs typeface="+mj-cs"/>
              </a:rPr>
              <a:t>T+1)</a:t>
            </a:r>
            <a:endParaRPr kumimoji="0" lang="zh-CN" altLang="en-US" sz="3600" b="1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j-cs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1472" y="785794"/>
            <a:ext cx="8143932" cy="0"/>
          </a:xfrm>
          <a:prstGeom prst="line">
            <a:avLst/>
          </a:prstGeom>
          <a:ln w="28575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571472" y="785794"/>
            <a:ext cx="2071702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2071670" y="1928802"/>
            <a:ext cx="4857784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3857620" y="2357430"/>
            <a:ext cx="1285884" cy="428628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71670" y="1928802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071670" y="3786190"/>
            <a:ext cx="4857784" cy="1143008"/>
          </a:xfrm>
          <a:prstGeom prst="rect">
            <a:avLst/>
          </a:prstGeom>
          <a:ln w="38100">
            <a:prstDash val="solid"/>
          </a:ln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2928926" y="3929066"/>
            <a:ext cx="1214446" cy="8572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支付宝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银存账户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2" name="直接箭头连接符 11"/>
          <p:cNvCxnSpPr>
            <a:stCxn id="11" idx="3"/>
            <a:endCxn id="14" idx="1"/>
          </p:cNvCxnSpPr>
          <p:nvPr/>
        </p:nvCxnSpPr>
        <p:spPr>
          <a:xfrm>
            <a:off x="4143372" y="4357694"/>
            <a:ext cx="1071570" cy="15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2071670" y="455986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 smtClean="0">
                <a:latin typeface="微软雅黑" pitchFamily="34" charset="-122"/>
                <a:ea typeface="微软雅黑" pitchFamily="34" charset="-122"/>
              </a:rPr>
              <a:t>银行</a:t>
            </a: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214942" y="3929066"/>
            <a:ext cx="1214446" cy="857256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客户</a:t>
            </a:r>
            <a:endParaRPr lang="en-US" altLang="zh-CN" dirty="0" smtClean="0"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银行账户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箭头连接符 14"/>
          <p:cNvCxnSpPr>
            <a:stCxn id="8" idx="2"/>
            <a:endCxn id="11" idx="0"/>
          </p:cNvCxnSpPr>
          <p:nvPr/>
        </p:nvCxnSpPr>
        <p:spPr>
          <a:xfrm rot="5400000">
            <a:off x="3446852" y="2875356"/>
            <a:ext cx="1143008" cy="964413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prstDash val="sysDash"/>
            <a:tailEnd type="arrow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500562" y="2786058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3.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提现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3286116" y="2000240"/>
            <a:ext cx="906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1.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冻结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594677" y="2000240"/>
            <a:ext cx="156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2. </a:t>
            </a:r>
            <a:r>
              <a:rPr lang="zh-CN" altLang="en-US" dirty="0" smtClean="0">
                <a:latin typeface="微软雅黑" pitchFamily="34" charset="-122"/>
                <a:ea typeface="微软雅黑" pitchFamily="34" charset="-122"/>
              </a:rPr>
              <a:t>解冻 </a:t>
            </a:r>
            <a:r>
              <a:rPr lang="en-US" altLang="zh-CN" dirty="0" smtClean="0">
                <a:latin typeface="微软雅黑" pitchFamily="34" charset="-122"/>
                <a:ea typeface="微软雅黑" pitchFamily="34" charset="-122"/>
              </a:rPr>
              <a:t>(T+1)</a:t>
            </a:r>
            <a:endParaRPr lang="zh-CN" altLang="en-US" dirty="0"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1528</TotalTime>
  <Words>2595</Words>
  <Application>Microsoft Office PowerPoint</Application>
  <PresentationFormat>全屏显示(4:3)</PresentationFormat>
  <Paragraphs>1029</Paragraphs>
  <Slides>64</Slides>
  <Notes>3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64</vt:i4>
      </vt:variant>
    </vt:vector>
  </HeadingPairs>
  <TitlesOfParts>
    <vt:vector size="65" baseType="lpstr">
      <vt:lpstr>Office 主题</vt:lpstr>
      <vt:lpstr>支付宝架构</vt:lpstr>
      <vt:lpstr>幻灯片 2</vt:lpstr>
      <vt:lpstr>幻灯片 3</vt:lpstr>
      <vt:lpstr>业务与应用架构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应对技术挑战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幻灯片 52</vt:lpstr>
      <vt:lpstr>幻灯片 53</vt:lpstr>
      <vt:lpstr>幻灯片 54</vt:lpstr>
      <vt:lpstr>幻灯片 55</vt:lpstr>
      <vt:lpstr>幻灯片 56</vt:lpstr>
      <vt:lpstr>幻灯片 57</vt:lpstr>
      <vt:lpstr>架构过程与资源</vt:lpstr>
      <vt:lpstr>幻灯片 59</vt:lpstr>
      <vt:lpstr>幻灯片 60</vt:lpstr>
      <vt:lpstr>幻灯片 61</vt:lpstr>
      <vt:lpstr>幻灯片 62</vt:lpstr>
      <vt:lpstr>幻灯片 63</vt:lpstr>
      <vt:lpstr>谢谢 !</vt:lpstr>
    </vt:vector>
  </TitlesOfParts>
  <Company>alipay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li.cheng</dc:creator>
  <cp:lastModifiedBy>li.cheng</cp:lastModifiedBy>
  <cp:revision>1183</cp:revision>
  <dcterms:created xsi:type="dcterms:W3CDTF">2010-02-23T09:50:25Z</dcterms:created>
  <dcterms:modified xsi:type="dcterms:W3CDTF">2010-06-09T11:19:29Z</dcterms:modified>
</cp:coreProperties>
</file>